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21"/>
  </p:notesMasterIdLst>
  <p:handoutMasterIdLst>
    <p:handoutMasterId r:id="rId22"/>
  </p:handoutMasterIdLst>
  <p:sldIdLst>
    <p:sldId id="256" r:id="rId5"/>
    <p:sldId id="257" r:id="rId6"/>
    <p:sldId id="272" r:id="rId7"/>
    <p:sldId id="258" r:id="rId8"/>
    <p:sldId id="269" r:id="rId9"/>
    <p:sldId id="260" r:id="rId10"/>
    <p:sldId id="261" r:id="rId11"/>
    <p:sldId id="262" r:id="rId12"/>
    <p:sldId id="271" r:id="rId13"/>
    <p:sldId id="263" r:id="rId14"/>
    <p:sldId id="264" r:id="rId15"/>
    <p:sldId id="265" r:id="rId16"/>
    <p:sldId id="268" r:id="rId17"/>
    <p:sldId id="266" r:id="rId18"/>
    <p:sldId id="267" r:id="rId19"/>
    <p:sldId id="273" r:id="rId20"/>
  </p:sldIdLst>
  <p:sldSz cx="9144000" cy="5143500" type="screen16x9"/>
  <p:notesSz cx="6858000" cy="9144000"/>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705">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93F8C4C-BDD6-42B0-A0FF-5AA1867511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39" autoAdjust="0"/>
  </p:normalViewPr>
  <p:slideViewPr>
    <p:cSldViewPr snapToGrid="0">
      <p:cViewPr varScale="1">
        <p:scale>
          <a:sx n="141" d="100"/>
          <a:sy n="141" d="100"/>
        </p:scale>
        <p:origin x="700" y="72"/>
      </p:cViewPr>
      <p:guideLst>
        <p:guide orient="horz" pos="1705"/>
        <p:guide pos="29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AEC5FB-2331-4FBE-96BE-2D3855941648}" type="datetimeFigureOut">
              <a:rPr lang="zh-CN" altLang="en-US" smtClean="0"/>
              <a:t>2023/2/14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251FF2-5A49-488B-9F09-28B3B532A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ad4b2f0c8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5ad4b2f0c8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en-US" altLang="zh-CN" dirty="0"/>
              <a:t>Hello, everyone. I’m </a:t>
            </a:r>
            <a:r>
              <a:rPr lang="en-US" altLang="zh-CN" dirty="0" err="1"/>
              <a:t>zekai</a:t>
            </a:r>
            <a:r>
              <a:rPr lang="en-US" altLang="zh-CN" dirty="0"/>
              <a:t> sun, a third year PhD student co supervised by Professor Cui Heming from The University of Hong Kong We are more than happy to share our paper that appeared in this year’s MICRO, which is titled, ROG A High Performance and Robust Distributed Training System for Robotic IoT.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ad4b2f0c8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15ad4b2f0c8_2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CN" dirty="0"/>
              <a:t>We implemented ROG as an easy to use </a:t>
            </a:r>
            <a:r>
              <a:rPr lang="en-US" altLang="zh-CN" dirty="0" err="1"/>
              <a:t>pytorch</a:t>
            </a:r>
            <a:r>
              <a:rPr lang="en-US" altLang="zh-CN" dirty="0"/>
              <a:t> optimizer and it is extensible to any imperative deep learning frameworks.</a:t>
            </a:r>
          </a:p>
          <a:p>
            <a:pPr marL="0" lvl="0" indent="0" algn="l" rtl="0">
              <a:lnSpc>
                <a:spcPct val="100000"/>
              </a:lnSpc>
              <a:spcBef>
                <a:spcPts val="0"/>
              </a:spcBef>
              <a:spcAft>
                <a:spcPts val="0"/>
              </a:spcAft>
              <a:buSzPts val="1100"/>
              <a:buNone/>
            </a:pPr>
            <a:r>
              <a:rPr lang="en-US" altLang="zh-CN" dirty="0"/>
              <a:t>We evaluated ROG against the baselines such as SSP and FLOWN on real world four wheel robots equipped with high end NVIDIA Jetson Chips optimized for AI computing.</a:t>
            </a:r>
          </a:p>
          <a:p>
            <a:pPr marL="0" lvl="0" indent="0" algn="l" rtl="0">
              <a:lnSpc>
                <a:spcPct val="100000"/>
              </a:lnSpc>
              <a:spcBef>
                <a:spcPts val="0"/>
              </a:spcBef>
              <a:spcAft>
                <a:spcPts val="0"/>
              </a:spcAft>
              <a:buSzPts val="1100"/>
              <a:buNone/>
            </a:pPr>
            <a:r>
              <a:rPr lang="en-US" altLang="zh-CN" dirty="0"/>
              <a:t>We formed the robotic IoT networks by building a mesh network among the robots based on WiFi5.</a:t>
            </a:r>
          </a:p>
          <a:p>
            <a:pPr marL="0" lvl="0" indent="0" algn="l" rtl="0">
              <a:lnSpc>
                <a:spcPct val="100000"/>
              </a:lnSpc>
              <a:spcBef>
                <a:spcPts val="0"/>
              </a:spcBef>
              <a:spcAft>
                <a:spcPts val="0"/>
              </a:spcAft>
              <a:buSzPts val="1100"/>
              <a:buNone/>
            </a:pPr>
            <a:r>
              <a:rPr lang="en-US" altLang="zh-CN" dirty="0"/>
              <a:t>The evaluated applications include domain adaptation and implicit mapping that require real-time training of the machine learning models.</a:t>
            </a:r>
          </a:p>
          <a:p>
            <a:pPr marL="0" lvl="0" indent="0" algn="l" rtl="0">
              <a:lnSpc>
                <a:spcPct val="100000"/>
              </a:lnSpc>
              <a:spcBef>
                <a:spcPts val="0"/>
              </a:spcBef>
              <a:spcAft>
                <a:spcPts val="0"/>
              </a:spcAft>
              <a:buSzPts val="1100"/>
              <a:buNone/>
            </a:pPr>
            <a:r>
              <a:rPr lang="en-US" altLang="zh-CN" dirty="0"/>
              <a:t>We selected two representative environments for the robotic tasks, which is indoors in our laboratory with desks and separators and outdoors in our campus garden with trees and bushes.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5ad4b2f0c8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5ad4b2f0c8_2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CN" dirty="0"/>
              <a:t>In this talk, we focus on the questions of, first, end-to-end training accuracy and power consumption gain of ROG and, second, the microevents of ROG handling the instability of wireless networks. </a:t>
            </a:r>
          </a:p>
          <a:p>
            <a:pPr marL="0" lvl="0" indent="0" algn="l" rtl="0">
              <a:lnSpc>
                <a:spcPct val="100000"/>
              </a:lnSpc>
              <a:spcBef>
                <a:spcPts val="0"/>
              </a:spcBef>
              <a:spcAft>
                <a:spcPts val="0"/>
              </a:spcAft>
              <a:buSzPts val="1100"/>
              <a:buNone/>
            </a:pPr>
            <a:r>
              <a:rPr lang="en-US" altLang="zh-CN" dirty="0"/>
              <a:t>For the rest of the questions, please refer to our paper.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5ad4b2f0c8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5ad4b2f0c8_2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Evaluation on end-to-end performance shows that ROG achieves high training accuracy. </a:t>
            </a:r>
            <a:r>
              <a:rPr lang="en-US" altLang="zh-CN" dirty="0"/>
              <a:t>After training in the domain adaptation task in outdoors for 60 minutes, ROG achieved 4.9 % to 6.5 % higher accuracy compared with the baselines.</a:t>
            </a:r>
          </a:p>
          <a:p>
            <a:pPr marL="0" lvl="0" indent="0" algn="l" rtl="0">
              <a:lnSpc>
                <a:spcPct val="100000"/>
              </a:lnSpc>
              <a:spcBef>
                <a:spcPts val="0"/>
              </a:spcBef>
              <a:spcAft>
                <a:spcPts val="0"/>
              </a:spcAft>
              <a:buSzPts val="1100"/>
              <a:buNone/>
            </a:pPr>
            <a:r>
              <a:rPr lang="en-US" dirty="0"/>
              <a:t>ROG is also energy-efficient. To reach the same high training accuracy, ROG reduced battery energy consumption by 20.4% to 50.7% compared with the baselines.</a:t>
            </a:r>
          </a:p>
          <a:p>
            <a:pPr marL="0" lvl="0" indent="0" algn="l" rtl="0">
              <a:lnSpc>
                <a:spcPct val="100000"/>
              </a:lnSpc>
              <a:spcBef>
                <a:spcPts val="0"/>
              </a:spcBef>
              <a:spcAft>
                <a:spcPts val="0"/>
              </a:spcAft>
              <a:buSzPts val="1100"/>
              <a:buNone/>
            </a:pPr>
            <a:r>
              <a:rPr lang="en-US" dirty="0"/>
              <a:t>These advantages were achieved by fulfilling the two Goals: 25.2% to 80.4% higher training throughput by reducing stall as shown in the average time composition of a training iteration, and non-degraded statistical efficiency.</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5ad4b2f0c8_7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5ad4b2f0c8_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show the microevents of ROG handling the straggler effect.</a:t>
            </a:r>
          </a:p>
          <a:p>
            <a:pPr marL="171450" lvl="0" indent="-171450" algn="l" rtl="0">
              <a:spcBef>
                <a:spcPts val="0"/>
              </a:spcBef>
              <a:spcAft>
                <a:spcPts val="0"/>
              </a:spcAft>
            </a:pPr>
            <a:r>
              <a:rPr lang="en-US" dirty="0"/>
              <a:t>When the bandwidth marked as the blue line is fluctuating in the first stage, the number of rows transmitted by this worker (marked as the yellow line) is adaptively adjusted under ATP and staleness (marked as the green line) is controlled at a low level.</a:t>
            </a:r>
          </a:p>
          <a:p>
            <a:pPr marL="171450" lvl="0" indent="-171450" algn="l" rtl="0">
              <a:spcBef>
                <a:spcPts val="0"/>
              </a:spcBef>
              <a:spcAft>
                <a:spcPts val="0"/>
              </a:spcAft>
            </a:pPr>
            <a:r>
              <a:rPr lang="en-US" dirty="0"/>
              <a:t>When the bandwidth encounters sharp degradation for a long time, the worker inevitably becomes a straggler, but it can transmit the minimal number of rows and slow down the speed of increase of staleness.</a:t>
            </a:r>
          </a:p>
          <a:p>
            <a:pPr marL="171450" lvl="0" indent="-171450" algn="l" rtl="0">
              <a:spcBef>
                <a:spcPts val="0"/>
              </a:spcBef>
              <a:spcAft>
                <a:spcPts val="0"/>
              </a:spcAft>
            </a:pPr>
            <a:r>
              <a:rPr lang="en-US" dirty="0"/>
              <a:t>When the bandwidth recovers, this worker quickly catches up with others and staleness decreases since it is allowed to transmit fewer rows than other non-stragglers.</a:t>
            </a:r>
          </a:p>
          <a:p>
            <a:pPr marL="171450" lvl="0" indent="-171450" algn="l" rtl="0">
              <a:spcBef>
                <a:spcPts val="0"/>
              </a:spcBef>
              <a:spcAft>
                <a:spcPts val="0"/>
              </a:spcAft>
            </a:pPr>
            <a:r>
              <a:rPr lang="en-US" dirty="0"/>
              <a:t>In this way, the chances of causing stalls due to straggler effect is minimized because the staleness of rows is minimized.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5ad4b2f0c8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5ad4b2f0c8_2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are the results of ROG in other environment and other application, including the reduction of error when building the implicit map with online training and training accuracy of domain adaptation in indoor scenario. </a:t>
            </a:r>
          </a:p>
          <a:p>
            <a:pPr marL="0" lvl="0" indent="0" algn="l" rtl="0">
              <a:lnSpc>
                <a:spcPct val="100000"/>
              </a:lnSpc>
              <a:spcBef>
                <a:spcPts val="0"/>
              </a:spcBef>
              <a:spcAft>
                <a:spcPts val="0"/>
              </a:spcAft>
              <a:buSzPts val="1100"/>
              <a:buNone/>
            </a:pPr>
            <a:r>
              <a:rPr lang="en-US" dirty="0"/>
              <a:t>For the various online training applications and environments, ROG’s advantages of high training accuracy and low energy consumption remain</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5ad4b2f0c8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15ad4b2f0c8_2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In conclusion, we presented ROG, a </a:t>
            </a:r>
            <a:r>
              <a:rPr lang="en-US" altLang="zh-CN" sz="1800" kern="100" dirty="0" err="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ROw</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-Granulated distributed training system optimized for robotic IoT networks.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It breaks up the granularity of model synchronization into rows and applies adaptive scheduling to the transmission of each row. </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en-US" altLang="zh-CN" sz="1800" kern="100" dirty="0">
                <a:solidFill>
                  <a:srgbClr val="0000FF"/>
                </a:solidFill>
                <a:effectLst/>
                <a:latin typeface="Arial" panose="020B0604020202020204" pitchFamily="34" charset="0"/>
                <a:ea typeface="宋体" panose="02010600030101010101" pitchFamily="2" charset="-122"/>
                <a:cs typeface="Times New Roman" panose="02020603050405020304" pitchFamily="18" charset="0"/>
              </a:rPr>
              <a:t>By better trading off between high training throughput and high statistical efficiency under the bandwidth fluctuation in wireless networks</a:t>
            </a: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ROG will nurture diverse ML applications deployed on mobile robots in the field and it has broad future work.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endPar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en-US" altLang="zh-CN" sz="18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Thanks a lot for your attention and any questions are welcome.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5ad4b2f0c8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15ad4b2f0c8_2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just"/>
            <a:r>
              <a:rPr lang="en-US" altLang="zh-CN" sz="1100" kern="100" dirty="0">
                <a:solidFill>
                  <a:srgbClr val="0000FF"/>
                </a:solidFill>
                <a:effectLst/>
                <a:latin typeface="Arial" panose="020B0604020202020204" pitchFamily="34" charset="0"/>
                <a:ea typeface="宋体" panose="02010600030101010101" pitchFamily="2" charset="-122"/>
                <a:cs typeface="Times New Roman" panose="02020603050405020304" pitchFamily="18" charset="0"/>
              </a:rPr>
              <a:t>Nowadays, many intelligent robotic tasks such as rescue and disaster response involve recognition or action control with machine learning models, and they are typically cooperatively deployed over a team of robots to leverage the limited computation resources on robots. </a:t>
            </a:r>
          </a:p>
          <a:p>
            <a:pPr algn="just"/>
            <a:r>
              <a:rPr lang="en-US" altLang="zh-CN" sz="11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Since the models cannot be pretrained against every possible situations, such ML models often require real-time training to adapt to changing environments.</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1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However, robots in the filed lack stable internet access to a cloud data center and could only communicate with other robots via the robotic IoT networks. </a:t>
            </a:r>
          </a:p>
          <a:p>
            <a:pPr algn="just"/>
            <a:r>
              <a:rPr lang="en-US" altLang="zh-CN" sz="1100" kern="10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This motivates distributed training among the robot team via the robotic IoT to accelerate the real-time training.</a:t>
            </a:r>
            <a:endParaRPr lang="zh-CN" altLang="zh-CN" dirty="0"/>
          </a:p>
          <a:p>
            <a:pPr marL="0" lvl="0" indent="0" algn="l" rtl="0">
              <a:lnSpc>
                <a:spcPct val="100000"/>
              </a:lnSpc>
              <a:spcBef>
                <a:spcPts val="0"/>
              </a:spcBef>
              <a:spcAft>
                <a:spcPts val="0"/>
              </a:spcAft>
              <a:buSzPts val="1100"/>
              <a:buNone/>
            </a:pPr>
            <a:endParaRPr 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All reduce</a:t>
            </a:r>
          </a:p>
          <a:p>
            <a:r>
              <a:rPr lang="en-US" altLang="zh-CN" dirty="0"/>
              <a:t>Gradient compression</a:t>
            </a:r>
            <a:endParaRPr lang="zh-CN" altLang="en-US" dirty="0"/>
          </a:p>
        </p:txBody>
      </p:sp>
    </p:spTree>
    <p:extLst>
      <p:ext uri="{BB962C8B-B14F-4D97-AF65-F5344CB8AC3E}">
        <p14:creationId xmlns:p14="http://schemas.microsoft.com/office/powerpoint/2010/main" val="230537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5ad4b2f0c8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15ad4b2f0c8_2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00" dirty="0">
                <a:solidFill>
                  <a:schemeClr val="dk1"/>
                </a:solidFill>
              </a:rPr>
              <a:t>However, the paradigm of distributed training over robotic IoT faces the following problem.</a:t>
            </a:r>
          </a:p>
          <a:p>
            <a:pPr marL="285750" lvl="0" indent="-285750" algn="l" rtl="0">
              <a:lnSpc>
                <a:spcPct val="115000"/>
              </a:lnSpc>
              <a:spcBef>
                <a:spcPts val="0"/>
              </a:spcBef>
              <a:spcAft>
                <a:spcPts val="0"/>
              </a:spcAft>
            </a:pPr>
            <a:r>
              <a:rPr lang="en-US" sz="1300" dirty="0">
                <a:solidFill>
                  <a:schemeClr val="dk1"/>
                </a:solidFill>
              </a:rPr>
              <a:t>Since the robotic IoT is essentially a wireless network, it has unstable bandwidth capacity. (We refer to bandwidth capacity as the maximal data volume transmitted per unit time.) The chart below records the bandwidth capacity of a robot moving in our campus garden. With the movement of the robots that changes the communication distances and occlusion from obstacles like bushes, the bandwidth capacity encounters random, frequent and sharp degradations.</a:t>
            </a:r>
          </a:p>
          <a:p>
            <a:pPr marL="285750" lvl="0" indent="-285750" algn="l" rtl="0">
              <a:lnSpc>
                <a:spcPct val="115000"/>
              </a:lnSpc>
              <a:spcBef>
                <a:spcPts val="0"/>
              </a:spcBef>
              <a:spcAft>
                <a:spcPts val="0"/>
              </a:spcAft>
            </a:pPr>
            <a:r>
              <a:rPr lang="en-US" sz="1300" dirty="0">
                <a:solidFill>
                  <a:schemeClr val="dk1"/>
                </a:solidFill>
              </a:rPr>
              <a:t>This leads to the straggler effect in distributed training.</a:t>
            </a:r>
          </a:p>
          <a:p>
            <a:pPr marL="285750" lvl="0" indent="-285750" algn="l" rtl="0">
              <a:lnSpc>
                <a:spcPct val="115000"/>
              </a:lnSpc>
              <a:spcBef>
                <a:spcPts val="0"/>
              </a:spcBef>
              <a:spcAft>
                <a:spcPts val="0"/>
              </a:spcAft>
            </a:pPr>
            <a:r>
              <a:rPr lang="en-US" sz="1300" dirty="0">
                <a:solidFill>
                  <a:schemeClr val="dk1"/>
                </a:solidFill>
              </a:rPr>
              <a:t>First, distributed training requires periodic synchronization of model updates to aggregate the learned knowledge. Such as BSP that requires total synchronization from all workers after each training iteration.</a:t>
            </a:r>
          </a:p>
          <a:p>
            <a:pPr marL="285750" lvl="0" indent="-285750" algn="l" rtl="0">
              <a:lnSpc>
                <a:spcPct val="115000"/>
              </a:lnSpc>
              <a:spcBef>
                <a:spcPts val="0"/>
              </a:spcBef>
              <a:spcAft>
                <a:spcPts val="0"/>
              </a:spcAft>
            </a:pPr>
            <a:r>
              <a:rPr lang="en-US" sz="1300" dirty="0">
                <a:solidFill>
                  <a:schemeClr val="dk1"/>
                </a:solidFill>
              </a:rPr>
              <a:t>The unstable bandwidth leads to unbalanced transmission time among robots. </a:t>
            </a:r>
            <a:r>
              <a:rPr lang="en-US" altLang="zh-CN" sz="1300" dirty="0">
                <a:solidFill>
                  <a:schemeClr val="dk1"/>
                </a:solidFill>
              </a:rPr>
              <a:t>As shown in the red rectangle in the right chart, t</a:t>
            </a:r>
            <a:r>
              <a:rPr lang="en-US" sz="1300" dirty="0">
                <a:solidFill>
                  <a:schemeClr val="dk1"/>
                </a:solidFill>
              </a:rPr>
              <a:t>he robots that finish synchronizing model updates have to wait or stall for stragglers to transmit in severely degraded bandwidth. Stall lowers the training throughput, which means the number of training iterations per unit time.</a:t>
            </a:r>
          </a:p>
          <a:p>
            <a:pPr marL="285750" lvl="0" indent="-285750" algn="l" rtl="0">
              <a:lnSpc>
                <a:spcPct val="115000"/>
              </a:lnSpc>
              <a:spcBef>
                <a:spcPts val="0"/>
              </a:spcBef>
              <a:spcAft>
                <a:spcPts val="0"/>
              </a:spcAft>
            </a:pPr>
            <a:r>
              <a:rPr lang="en-US" sz="1300" dirty="0">
                <a:solidFill>
                  <a:schemeClr val="dk1"/>
                </a:solidFill>
              </a:rPr>
              <a:t>What’s more, we recorded the power consumption of robots in different states </a:t>
            </a:r>
            <a:r>
              <a:rPr lang="en-US" altLang="zh-CN" sz="1300" dirty="0">
                <a:solidFill>
                  <a:schemeClr val="dk1"/>
                </a:solidFill>
              </a:rPr>
              <a:t>in the table;</a:t>
            </a:r>
            <a:r>
              <a:rPr lang="en-US" sz="1300" dirty="0">
                <a:solidFill>
                  <a:schemeClr val="dk1"/>
                </a:solidFill>
              </a:rPr>
              <a:t> and the power consumption when a robot is stalling takes up 35% of the power consumption when the robot is computing, which is non-negligible. As a result, the longer a robot stalls, the more energy wasted.</a:t>
            </a:r>
            <a:endParaRPr sz="1300"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5ad4b2f0c8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15ad4b2f0c8_2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CN" dirty="0"/>
              <a:t>Unfortunately, the existing distributed training paradigms fall short in handling the straggler effect.</a:t>
            </a:r>
          </a:p>
          <a:p>
            <a:pPr marL="171450" lvl="0" indent="-171450" algn="l" rtl="0">
              <a:lnSpc>
                <a:spcPct val="100000"/>
              </a:lnSpc>
              <a:spcBef>
                <a:spcPts val="0"/>
              </a:spcBef>
              <a:spcAft>
                <a:spcPts val="0"/>
              </a:spcAft>
              <a:buSzPts val="1100"/>
            </a:pPr>
            <a:r>
              <a:rPr lang="en-US" altLang="zh-CN" dirty="0"/>
              <a:t>For example, SSP loosens the synchronization requirements and tolerates staled model updates from other workers within a threshold. But it faces a </a:t>
            </a:r>
            <a:r>
              <a:rPr lang="en-US" altLang="zh-CN" b="0" i="0" dirty="0">
                <a:solidFill>
                  <a:srgbClr val="2A2B2E"/>
                </a:solidFill>
                <a:effectLst/>
                <a:latin typeface="PingFangSC-Regular"/>
              </a:rPr>
              <a:t>dilemma in selecting the staleness threshold.</a:t>
            </a:r>
          </a:p>
          <a:p>
            <a:pPr marL="171450" lvl="0" indent="-171450" algn="l" rtl="0">
              <a:lnSpc>
                <a:spcPct val="100000"/>
              </a:lnSpc>
              <a:spcBef>
                <a:spcPts val="0"/>
              </a:spcBef>
              <a:spcAft>
                <a:spcPts val="0"/>
              </a:spcAft>
              <a:buSzPts val="1100"/>
            </a:pPr>
            <a:r>
              <a:rPr lang="en-US" altLang="zh-CN" b="0" i="0" dirty="0">
                <a:solidFill>
                  <a:srgbClr val="2A2B2E"/>
                </a:solidFill>
                <a:effectLst/>
                <a:latin typeface="PingFangSC-Regular"/>
              </a:rPr>
              <a:t>While low staleness thresholds, such as the blue and red dotted line in the left chart, fails to mitigate the straggler effect and leads to low training throughput, </a:t>
            </a:r>
          </a:p>
          <a:p>
            <a:pPr marL="171450" lvl="0" indent="-171450" algn="l" rtl="0">
              <a:lnSpc>
                <a:spcPct val="100000"/>
              </a:lnSpc>
              <a:spcBef>
                <a:spcPts val="0"/>
              </a:spcBef>
              <a:spcAft>
                <a:spcPts val="0"/>
              </a:spcAft>
              <a:buSzPts val="1100"/>
            </a:pPr>
            <a:r>
              <a:rPr lang="en-US" altLang="zh-CN" b="0" i="0" dirty="0">
                <a:solidFill>
                  <a:srgbClr val="2A2B2E"/>
                </a:solidFill>
                <a:effectLst/>
                <a:latin typeface="PingFangSC-Regular"/>
              </a:rPr>
              <a:t>high staleness thresholds, such as the gray dotted line in the right chart, </a:t>
            </a:r>
          </a:p>
          <a:p>
            <a:pPr marL="171450" lvl="0" indent="-171450" algn="l" rtl="0">
              <a:lnSpc>
                <a:spcPct val="100000"/>
              </a:lnSpc>
              <a:spcBef>
                <a:spcPts val="0"/>
              </a:spcBef>
              <a:spcAft>
                <a:spcPts val="0"/>
              </a:spcAft>
              <a:buSzPts val="1100"/>
            </a:pPr>
            <a:r>
              <a:rPr lang="en-US" altLang="zh-CN" b="0" i="0" dirty="0">
                <a:solidFill>
                  <a:srgbClr val="2A2B2E"/>
                </a:solidFill>
                <a:effectLst/>
                <a:latin typeface="PingFangSC-Regular"/>
              </a:rPr>
              <a:t>achieves high training throughput at the cost of low statistical efficiency. Statistical efficiency means the training accuracy gain per training iteration.</a:t>
            </a:r>
          </a:p>
          <a:p>
            <a:pPr marL="171450" lvl="0" indent="-171450" algn="l" rtl="0">
              <a:lnSpc>
                <a:spcPct val="100000"/>
              </a:lnSpc>
              <a:spcBef>
                <a:spcPts val="0"/>
              </a:spcBef>
              <a:spcAft>
                <a:spcPts val="0"/>
              </a:spcAft>
              <a:buSzPts val="1100"/>
            </a:pPr>
            <a:r>
              <a:rPr lang="en-US" altLang="zh-CN" b="0" i="0" dirty="0">
                <a:solidFill>
                  <a:srgbClr val="2A2B2E"/>
                </a:solidFill>
                <a:effectLst/>
                <a:latin typeface="PingFangSC-Regular"/>
              </a:rPr>
              <a:t>As another example, Scheduling-based SSP tries to balance training throughput and statistical efficiency with scheduling. </a:t>
            </a:r>
          </a:p>
          <a:p>
            <a:pPr marL="171450" lvl="0" indent="-171450" algn="l" rtl="0">
              <a:lnSpc>
                <a:spcPct val="100000"/>
              </a:lnSpc>
              <a:spcBef>
                <a:spcPts val="0"/>
              </a:spcBef>
              <a:spcAft>
                <a:spcPts val="0"/>
              </a:spcAft>
              <a:buSzPts val="1100"/>
            </a:pPr>
            <a:r>
              <a:rPr lang="en-US" altLang="zh-CN" b="0" i="0" dirty="0">
                <a:solidFill>
                  <a:srgbClr val="2A2B2E"/>
                </a:solidFill>
                <a:effectLst/>
                <a:latin typeface="PingFangSC-Regular"/>
              </a:rPr>
              <a:t>But unfortunately, the pre-scheduled transmission of the model updates often mismatches with the actual fluctuating bandwidth, downgrading the training throughput.</a:t>
            </a:r>
          </a:p>
          <a:p>
            <a:pPr marL="171450" lvl="0" indent="-171450" algn="l" rtl="0">
              <a:lnSpc>
                <a:spcPct val="100000"/>
              </a:lnSpc>
              <a:spcBef>
                <a:spcPts val="0"/>
              </a:spcBef>
              <a:spcAft>
                <a:spcPts val="0"/>
              </a:spcAft>
              <a:buSzPts val="1100"/>
            </a:pPr>
            <a:r>
              <a:rPr lang="en-US" altLang="zh-CN" b="0" i="0" dirty="0">
                <a:solidFill>
                  <a:srgbClr val="2A2B2E"/>
                </a:solidFill>
                <a:effectLst/>
                <a:latin typeface="PingFangSC-Regular"/>
              </a:rPr>
              <a:t>Training throughput and statistical efficiency seem contradictory in the existing systems, but nevertheless, an ideal distributed training system must achieve the best of both worlds, which are the two goals of high training throughput and high statistical efficiency. Because high training accuracy gain per unit time is intuitively the multiplication of high training throughput and high statistical efficiency, and is essential for high training accuracy within as short as possible time and as low as possible power consumption.</a:t>
            </a:r>
            <a:endParaRPr lang="en-US" altLang="zh-CN" dirty="0"/>
          </a:p>
        </p:txBody>
      </p:sp>
    </p:spTree>
    <p:extLst>
      <p:ext uri="{BB962C8B-B14F-4D97-AF65-F5344CB8AC3E}">
        <p14:creationId xmlns:p14="http://schemas.microsoft.com/office/powerpoint/2010/main" val="1060062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5cb89cb94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5cb89cb94d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300" dirty="0">
                <a:solidFill>
                  <a:schemeClr val="dk1"/>
                </a:solidFill>
              </a:rPr>
              <a:t>All the above problems lead us into thinking, why existing work cannot achieve the two goals.</a:t>
            </a:r>
          </a:p>
          <a:p>
            <a:pPr marL="285750" lvl="0" indent="-285750" algn="l" rtl="0">
              <a:lnSpc>
                <a:spcPct val="100000"/>
              </a:lnSpc>
              <a:spcBef>
                <a:spcPts val="0"/>
              </a:spcBef>
              <a:spcAft>
                <a:spcPts val="0"/>
              </a:spcAft>
              <a:buSzPts val="1100"/>
            </a:pPr>
            <a:r>
              <a:rPr lang="en-US" sz="1300" dirty="0">
                <a:solidFill>
                  <a:schemeClr val="dk1"/>
                </a:solidFill>
              </a:rPr>
              <a:t>We show that the key reason is that their </a:t>
            </a:r>
            <a:r>
              <a:rPr lang="en-US" altLang="zh-CN" sz="1300" dirty="0">
                <a:solidFill>
                  <a:schemeClr val="dk1"/>
                </a:solidFill>
              </a:rPr>
              <a:t>model update</a:t>
            </a:r>
            <a:r>
              <a:rPr lang="en-US" sz="1300" dirty="0">
                <a:solidFill>
                  <a:schemeClr val="dk1"/>
                </a:solidFill>
              </a:rPr>
              <a:t> synchronization in the granularity of a whole model is too coarse grained to adapt to the bandwidth fluctuation in robotic IoT.</a:t>
            </a:r>
          </a:p>
          <a:p>
            <a:pPr marL="285750" lvl="0" indent="-285750" algn="l" rtl="0">
              <a:lnSpc>
                <a:spcPct val="100000"/>
              </a:lnSpc>
              <a:spcBef>
                <a:spcPts val="0"/>
              </a:spcBef>
              <a:spcAft>
                <a:spcPts val="0"/>
              </a:spcAft>
              <a:buSzPts val="1100"/>
            </a:pPr>
            <a:r>
              <a:rPr lang="en-US" sz="1300" dirty="0">
                <a:solidFill>
                  <a:schemeClr val="dk1"/>
                </a:solidFill>
              </a:rPr>
              <a:t>We compare the real-time fluctuating bandwidth capacity of a worker against its computation and transmission of model updates in the upper right chart. </a:t>
            </a:r>
          </a:p>
          <a:p>
            <a:pPr marL="285750" lvl="0" indent="-285750" algn="l" rtl="0">
              <a:lnSpc>
                <a:spcPct val="100000"/>
              </a:lnSpc>
              <a:spcBef>
                <a:spcPts val="0"/>
              </a:spcBef>
              <a:spcAft>
                <a:spcPts val="0"/>
              </a:spcAft>
              <a:buSzPts val="1100"/>
            </a:pPr>
            <a:r>
              <a:rPr lang="en-US" sz="1300" dirty="0">
                <a:solidFill>
                  <a:schemeClr val="dk1"/>
                </a:solidFill>
              </a:rPr>
              <a:t>From the chart we can see that, as the coarse-grained whole model transmission cannot fit in the fluctuating bandwidth, the worker must wait until the transmission of a whole model finishes, and it has no chance to balance its transmission time with other workers adaptively against the real-time bandwidth. </a:t>
            </a:r>
          </a:p>
          <a:p>
            <a:pPr marL="285750" lvl="0" indent="-285750" algn="l" rtl="0">
              <a:lnSpc>
                <a:spcPct val="100000"/>
              </a:lnSpc>
              <a:spcBef>
                <a:spcPts val="0"/>
              </a:spcBef>
              <a:spcAft>
                <a:spcPts val="0"/>
              </a:spcAft>
              <a:buSzPts val="1100"/>
            </a:pPr>
            <a:r>
              <a:rPr lang="en-US" sz="1300" dirty="0">
                <a:solidFill>
                  <a:schemeClr val="dk1"/>
                </a:solidFill>
              </a:rPr>
              <a:t>This leads to inevitable imbalanced transmission time among the workers and stall. </a:t>
            </a:r>
            <a:endParaRPr sz="13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5ad4b2f0c8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5ad4b2f0c8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pPr>
            <a:r>
              <a:rPr lang="en-US" sz="1300" dirty="0">
                <a:solidFill>
                  <a:schemeClr val="dk1"/>
                </a:solidFill>
              </a:rPr>
              <a:t>In a word, breaking up the model update synchronization granularity is a must, and we propose to use row granularity, which breaks up the synchronization granularity of model updates into matrix rows.</a:t>
            </a:r>
          </a:p>
          <a:p>
            <a:pPr marL="285750" lvl="0" indent="-285750" algn="l" rtl="0">
              <a:lnSpc>
                <a:spcPct val="115000"/>
              </a:lnSpc>
              <a:spcBef>
                <a:spcPts val="0"/>
              </a:spcBef>
              <a:spcAft>
                <a:spcPts val="0"/>
              </a:spcAft>
            </a:pPr>
            <a:r>
              <a:rPr lang="en-US" sz="1300" dirty="0">
                <a:solidFill>
                  <a:schemeClr val="dk1"/>
                </a:solidFill>
              </a:rPr>
              <a:t>The reason of choosing rows is that synchronization in element granularity </a:t>
            </a:r>
            <a:r>
              <a:rPr lang="en-US" altLang="zh-CN" sz="1300" dirty="0">
                <a:solidFill>
                  <a:schemeClr val="dk1"/>
                </a:solidFill>
              </a:rPr>
              <a:t>(or a single parameter in the model) requires indexing of each element, which incurs high management cost, and layer granularity is still comparable with model granularity in size and is still coarse-grained. </a:t>
            </a:r>
          </a:p>
          <a:p>
            <a:pPr marL="285750" lvl="0" indent="-285750" algn="l" rtl="0">
              <a:lnSpc>
                <a:spcPct val="115000"/>
              </a:lnSpc>
              <a:spcBef>
                <a:spcPts val="0"/>
              </a:spcBef>
              <a:spcAft>
                <a:spcPts val="0"/>
              </a:spcAft>
            </a:pPr>
            <a:r>
              <a:rPr lang="en-US" altLang="zh-CN" sz="1300" dirty="0">
                <a:solidFill>
                  <a:schemeClr val="dk1"/>
                </a:solidFill>
              </a:rPr>
              <a:t>Row granularity best trades off between management cost and transmission flexibility.</a:t>
            </a:r>
          </a:p>
          <a:p>
            <a:pPr marL="285750" lvl="0" indent="-285750" algn="l" rtl="0">
              <a:lnSpc>
                <a:spcPct val="115000"/>
              </a:lnSpc>
              <a:spcBef>
                <a:spcPts val="0"/>
              </a:spcBef>
              <a:spcAft>
                <a:spcPts val="0"/>
              </a:spcAft>
            </a:pPr>
            <a:r>
              <a:rPr lang="en-US" sz="1300" dirty="0">
                <a:solidFill>
                  <a:schemeClr val="dk1"/>
                </a:solidFill>
              </a:rPr>
              <a:t>Row granularity enables us to adaptively decide the transmission volume in each training iteration so that each worker spends roughly the same time in synchronization. </a:t>
            </a:r>
          </a:p>
          <a:p>
            <a:pPr marL="285750" lvl="0" indent="-285750" algn="l" rtl="0">
              <a:lnSpc>
                <a:spcPct val="115000"/>
              </a:lnSpc>
              <a:spcBef>
                <a:spcPts val="0"/>
              </a:spcBef>
              <a:spcAft>
                <a:spcPts val="0"/>
              </a:spcAft>
            </a:pPr>
            <a:r>
              <a:rPr lang="en-US" sz="1300" dirty="0">
                <a:solidFill>
                  <a:schemeClr val="dk1"/>
                </a:solidFill>
              </a:rPr>
              <a:t>Specifically, as the graph shows, workers choose the number of rows to be transmitted in a training iteration to balance transmission time </a:t>
            </a:r>
          </a:p>
          <a:p>
            <a:pPr marL="285750" lvl="0" indent="-285750" algn="l" rtl="0">
              <a:lnSpc>
                <a:spcPct val="115000"/>
              </a:lnSpc>
              <a:spcBef>
                <a:spcPts val="0"/>
              </a:spcBef>
              <a:spcAft>
                <a:spcPts val="0"/>
              </a:spcAft>
            </a:pPr>
            <a:r>
              <a:rPr lang="en-US" sz="1300" dirty="0">
                <a:solidFill>
                  <a:schemeClr val="dk1"/>
                </a:solidFill>
              </a:rPr>
              <a:t>and gradients of the un-transmitted rows will be accumulated with gradients computed in the following training iterations, so that no gradients will be lost.</a:t>
            </a:r>
          </a:p>
          <a:p>
            <a:pPr marL="285750" lvl="0" indent="-285750" algn="l" rtl="0">
              <a:lnSpc>
                <a:spcPct val="115000"/>
              </a:lnSpc>
              <a:spcBef>
                <a:spcPts val="0"/>
              </a:spcBef>
              <a:spcAft>
                <a:spcPts val="0"/>
              </a:spcAft>
            </a:pPr>
            <a:r>
              <a:rPr lang="en-US" sz="1300" dirty="0">
                <a:solidFill>
                  <a:schemeClr val="dk1"/>
                </a:solidFill>
              </a:rPr>
              <a:t>Row granularity also enables us to select important rows with higher contribution (such as rows marked yellow in the graph) and transmit them first to accelerate model convergence.</a:t>
            </a:r>
          </a:p>
          <a:p>
            <a:pPr marL="0" lvl="0" indent="0" algn="l" rtl="0">
              <a:lnSpc>
                <a:spcPct val="115000"/>
              </a:lnSpc>
              <a:spcBef>
                <a:spcPts val="0"/>
              </a:spcBef>
              <a:spcAft>
                <a:spcPts val="0"/>
              </a:spcAft>
              <a:buNone/>
            </a:pPr>
            <a:endParaRPr lang="en-US"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5c897463bf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15c897463bf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Leveraging the above idea, we propose ROG, </a:t>
            </a:r>
            <a:r>
              <a:rPr lang="en-US" altLang="zh-CN" sz="1800" kern="100" dirty="0">
                <a:solidFill>
                  <a:srgbClr val="000000"/>
                </a:solidFill>
                <a:effectLst/>
                <a:latin typeface="Arial" panose="020B0604020202020204" pitchFamily="34" charset="0"/>
                <a:ea typeface="宋体" panose="02010600030101010101" pitchFamily="2" charset="-122"/>
              </a:rPr>
              <a:t>a </a:t>
            </a:r>
            <a:r>
              <a:rPr lang="en-US" altLang="zh-CN" sz="1800" kern="100" dirty="0" err="1">
                <a:solidFill>
                  <a:srgbClr val="000000"/>
                </a:solidFill>
                <a:effectLst/>
                <a:latin typeface="Arial" panose="020B0604020202020204" pitchFamily="34" charset="0"/>
                <a:ea typeface="宋体" panose="02010600030101010101" pitchFamily="2" charset="-122"/>
              </a:rPr>
              <a:t>ROw</a:t>
            </a:r>
            <a:r>
              <a:rPr lang="en-US" altLang="zh-CN" sz="1800" kern="100" dirty="0">
                <a:solidFill>
                  <a:srgbClr val="000000"/>
                </a:solidFill>
                <a:effectLst/>
                <a:latin typeface="Arial" panose="020B0604020202020204" pitchFamily="34" charset="0"/>
                <a:ea typeface="宋体" panose="02010600030101010101" pitchFamily="2" charset="-122"/>
              </a:rPr>
              <a:t>-Granulated, high performance and robust distributed training system optimized for real-world robotic IoT networks.</a:t>
            </a:r>
          </a:p>
          <a:p>
            <a:pPr marL="171450" lvl="0" indent="-171450" algn="l" rtl="0">
              <a:lnSpc>
                <a:spcPct val="100000"/>
              </a:lnSpc>
              <a:spcBef>
                <a:spcPts val="0"/>
              </a:spcBef>
              <a:spcAft>
                <a:spcPts val="0"/>
              </a:spcAft>
              <a:buSzPts val="1100"/>
            </a:pPr>
            <a:r>
              <a:rPr lang="en-US" dirty="0"/>
              <a:t>Still, the design of ROG needs to tackle the following challenges.</a:t>
            </a:r>
          </a:p>
          <a:p>
            <a:pPr marL="171450" lvl="0" indent="-171450" algn="l" rtl="0">
              <a:lnSpc>
                <a:spcPct val="100000"/>
              </a:lnSpc>
              <a:spcBef>
                <a:spcPts val="0"/>
              </a:spcBef>
              <a:spcAft>
                <a:spcPts val="0"/>
              </a:spcAft>
              <a:buSzPts val="1100"/>
            </a:pPr>
            <a:r>
              <a:rPr lang="en-US" dirty="0"/>
              <a:t>The first challenge is how to guarantee the convergence of the training model, </a:t>
            </a:r>
            <a:r>
              <a:rPr lang="en-US" altLang="zh-CN" dirty="0"/>
              <a:t>when synchronizing model updates among robots in row granularity</a:t>
            </a:r>
            <a:r>
              <a:rPr lang="en-US" dirty="0"/>
              <a:t>?</a:t>
            </a:r>
          </a:p>
          <a:p>
            <a:pPr marL="171450" lvl="0" indent="-171450" algn="l" rtl="0">
              <a:lnSpc>
                <a:spcPct val="100000"/>
              </a:lnSpc>
              <a:spcBef>
                <a:spcPts val="0"/>
              </a:spcBef>
              <a:spcAft>
                <a:spcPts val="0"/>
              </a:spcAft>
              <a:buSzPts val="1100"/>
            </a:pPr>
            <a:r>
              <a:rPr lang="en-US" dirty="0"/>
              <a:t>We propose Row Synchronous Parallel that applies staleness threshold in row granularity, which is based on the intuition that the threshold bounds staleness of rows across workers in RSP and guarantees convergence of rows, just like the threshold bounds the staleness of model updates in SSP; </a:t>
            </a:r>
            <a:r>
              <a:rPr lang="en-US" altLang="zh-CN" dirty="0"/>
              <a:t>when all rows converge, the model also converges. </a:t>
            </a:r>
            <a:endParaRPr lang="en-US" dirty="0"/>
          </a:p>
          <a:p>
            <a:pPr marL="171450" lvl="0" indent="-171450" algn="l" rtl="0">
              <a:lnSpc>
                <a:spcPct val="100000"/>
              </a:lnSpc>
              <a:spcBef>
                <a:spcPts val="0"/>
              </a:spcBef>
              <a:spcAft>
                <a:spcPts val="0"/>
              </a:spcAft>
              <a:buSzPts val="1100"/>
            </a:pPr>
            <a:r>
              <a:rPr lang="en-US" dirty="0"/>
              <a:t>In our paper, we prove the convergence of rows under RSP and finally the convergence of the whole model. </a:t>
            </a:r>
          </a:p>
          <a:p>
            <a:pPr marL="171450" lvl="0" indent="-171450" algn="l" rtl="0">
              <a:lnSpc>
                <a:spcPct val="100000"/>
              </a:lnSpc>
              <a:spcBef>
                <a:spcPts val="0"/>
              </a:spcBef>
              <a:spcAft>
                <a:spcPts val="0"/>
              </a:spcAft>
              <a:buSzPts val="1100"/>
            </a:pPr>
            <a:r>
              <a:rPr lang="en-US" dirty="0"/>
              <a:t>Notably, the design of RSP achieves the same convergence rate as SSP.</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5c897463bf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15c897463bf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The second challenge is how to schedule the transmission of rows to achieve the two goals.</a:t>
            </a:r>
          </a:p>
          <a:p>
            <a:pPr marL="171450" lvl="0" indent="-171450" algn="l" rtl="0">
              <a:lnSpc>
                <a:spcPct val="100000"/>
              </a:lnSpc>
              <a:spcBef>
                <a:spcPts val="0"/>
              </a:spcBef>
              <a:spcAft>
                <a:spcPts val="0"/>
              </a:spcAft>
              <a:buSzPts val="1100"/>
            </a:pPr>
            <a:r>
              <a:rPr lang="en-US" dirty="0"/>
              <a:t>Leveraging row granularity, we propose a passive protocol named </a:t>
            </a:r>
            <a:r>
              <a:rPr lang="en-US" altLang="zh-CN" sz="1100" dirty="0">
                <a:solidFill>
                  <a:schemeClr val="dk1"/>
                </a:solidFill>
              </a:rPr>
              <a:t>Adaptive Transmission Protocol </a:t>
            </a:r>
            <a:r>
              <a:rPr lang="en-US" dirty="0"/>
              <a:t>to balance transmission time among workers for high training throughput.</a:t>
            </a:r>
          </a:p>
          <a:p>
            <a:pPr marL="171450" lvl="0" indent="-171450" algn="l" rtl="0">
              <a:lnSpc>
                <a:spcPct val="100000"/>
              </a:lnSpc>
              <a:spcBef>
                <a:spcPts val="0"/>
              </a:spcBef>
              <a:spcAft>
                <a:spcPts val="0"/>
              </a:spcAft>
              <a:buSzPts val="1100"/>
            </a:pPr>
            <a:r>
              <a:rPr lang="en-US" dirty="0"/>
              <a:t>In each training iteration, we select a transmission time</a:t>
            </a:r>
          </a:p>
          <a:p>
            <a:pPr marL="171450" lvl="0" indent="-171450" algn="l" rtl="0">
              <a:lnSpc>
                <a:spcPct val="100000"/>
              </a:lnSpc>
              <a:spcBef>
                <a:spcPts val="0"/>
              </a:spcBef>
              <a:spcAft>
                <a:spcPts val="0"/>
              </a:spcAft>
              <a:buSzPts val="1100"/>
            </a:pPr>
            <a:r>
              <a:rPr lang="en-US" dirty="0"/>
              <a:t> and non-stragglers will transmit gradient rows at best effort within the transmission time. Just like the idea of Be Water~, rows will be transmitted whenever there is still time left while the transmission time is balanced.</a:t>
            </a:r>
          </a:p>
          <a:p>
            <a:pPr marL="171450" lvl="0" indent="-171450" algn="l" rtl="0">
              <a:lnSpc>
                <a:spcPct val="100000"/>
              </a:lnSpc>
              <a:spcBef>
                <a:spcPts val="0"/>
              </a:spcBef>
              <a:spcAft>
                <a:spcPts val="0"/>
              </a:spcAft>
              <a:buSzPts val="1100"/>
            </a:pPr>
            <a:r>
              <a:rPr lang="en-US" dirty="0"/>
              <a:t>Stragglers are allowed to transmit a minimal number of rows so that they can fall behind slower and also catch up quicker.</a:t>
            </a:r>
          </a:p>
          <a:p>
            <a:pPr marL="171450" lvl="0" indent="-171450" algn="l" rtl="0">
              <a:lnSpc>
                <a:spcPct val="100000"/>
              </a:lnSpc>
              <a:spcBef>
                <a:spcPts val="0"/>
              </a:spcBef>
              <a:spcAft>
                <a:spcPts val="0"/>
              </a:spcAft>
              <a:buSzPts val="1100"/>
            </a:pPr>
            <a:r>
              <a:rPr lang="en-US" dirty="0"/>
              <a:t>Workers will only stall when certain rows trigger the staleness threshold.</a:t>
            </a:r>
          </a:p>
          <a:p>
            <a:pPr marL="171450" lvl="0" indent="-171450" algn="l" rtl="0">
              <a:lnSpc>
                <a:spcPct val="100000"/>
              </a:lnSpc>
              <a:spcBef>
                <a:spcPts val="0"/>
              </a:spcBef>
              <a:spcAft>
                <a:spcPts val="0"/>
              </a:spcAft>
              <a:buSzPts val="1100"/>
            </a:pPr>
            <a:r>
              <a:rPr lang="en-US" dirty="0"/>
              <a:t>As for statistical efficiency, we sort the gradient rows based on their contribution as discussed before and transmit those with higher contribution first to accelerate convergence.</a:t>
            </a:r>
            <a:endParaRPr dirty="0"/>
          </a:p>
        </p:txBody>
      </p:sp>
    </p:spTree>
    <p:extLst>
      <p:ext uri="{BB962C8B-B14F-4D97-AF65-F5344CB8AC3E}">
        <p14:creationId xmlns:p14="http://schemas.microsoft.com/office/powerpoint/2010/main" val="216684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3.mp4"/><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pn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ku-systems/RO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notesSlide" Target="../notesSlides/notesSlide4.xml"/><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098600"/>
            <a:ext cx="8520600" cy="115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zh-CN" sz="2980" b="1" dirty="0"/>
              <a:t>ROG</a:t>
            </a:r>
            <a:r>
              <a:rPr lang="zh-CN" sz="2980" dirty="0"/>
              <a:t>: A High Performance and Robust Distributed Training System for Robotic IoT</a:t>
            </a:r>
            <a:endParaRPr sz="2980" dirty="0"/>
          </a:p>
        </p:txBody>
      </p:sp>
      <p:sp>
        <p:nvSpPr>
          <p:cNvPr id="100" name="Google Shape;100;p25"/>
          <p:cNvSpPr txBox="1">
            <a:spLocks noGrp="1"/>
          </p:cNvSpPr>
          <p:nvPr>
            <p:ph type="subTitle" idx="1"/>
          </p:nvPr>
        </p:nvSpPr>
        <p:spPr>
          <a:xfrm>
            <a:off x="1274550" y="2425750"/>
            <a:ext cx="64518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
              <a:buNone/>
            </a:pPr>
            <a:r>
              <a:rPr lang="zh-CN" sz="1520" b="1" dirty="0">
                <a:solidFill>
                  <a:schemeClr val="dk1"/>
                </a:solidFill>
              </a:rPr>
              <a:t>Xiuxian Guan, Zekai Sun, </a:t>
            </a:r>
            <a:r>
              <a:rPr lang="zh-CN" sz="1520" dirty="0">
                <a:solidFill>
                  <a:schemeClr val="dk1"/>
                </a:solidFill>
              </a:rPr>
              <a:t>Shengliang Deng, Xusheng Chen, </a:t>
            </a:r>
            <a:endParaRPr sz="1520" dirty="0">
              <a:solidFill>
                <a:schemeClr val="dk1"/>
              </a:solidFill>
            </a:endParaRPr>
          </a:p>
          <a:p>
            <a:pPr marL="0" lvl="0" indent="0" algn="ctr" rtl="0">
              <a:lnSpc>
                <a:spcPct val="100000"/>
              </a:lnSpc>
              <a:spcBef>
                <a:spcPts val="0"/>
              </a:spcBef>
              <a:spcAft>
                <a:spcPts val="0"/>
              </a:spcAft>
              <a:buSzPts val="440"/>
              <a:buNone/>
            </a:pPr>
            <a:r>
              <a:rPr lang="zh-CN" sz="1520" dirty="0">
                <a:solidFill>
                  <a:schemeClr val="dk1"/>
                </a:solidFill>
              </a:rPr>
              <a:t>Shixiong Zhao, Zongyuan Zhang, Tianyang Duan, Yuexuan Wang, Chenshu Wu,</a:t>
            </a:r>
            <a:r>
              <a:rPr lang="zh-CN" sz="1520" dirty="0">
                <a:solidFill>
                  <a:srgbClr val="E06666"/>
                </a:solidFill>
              </a:rPr>
              <a:t> </a:t>
            </a:r>
            <a:r>
              <a:rPr lang="zh-CN" sz="1520" dirty="0">
                <a:solidFill>
                  <a:schemeClr val="accent4"/>
                </a:solidFill>
              </a:rPr>
              <a:t>Yong Cui,</a:t>
            </a:r>
            <a:r>
              <a:rPr lang="zh-CN" sz="1520" dirty="0"/>
              <a:t> </a:t>
            </a:r>
            <a:r>
              <a:rPr lang="zh-CN" sz="1520" dirty="0">
                <a:solidFill>
                  <a:schemeClr val="accent5"/>
                </a:solidFill>
              </a:rPr>
              <a:t>Libo Zhang, Yanjun Wu, </a:t>
            </a:r>
            <a:r>
              <a:rPr lang="zh-CN" sz="1520" dirty="0">
                <a:solidFill>
                  <a:schemeClr val="accent1"/>
                </a:solidFill>
              </a:rPr>
              <a:t>Rui Wang, </a:t>
            </a:r>
            <a:r>
              <a:rPr lang="zh-CN" sz="1520" dirty="0">
                <a:solidFill>
                  <a:schemeClr val="dk1"/>
                </a:solidFill>
              </a:rPr>
              <a:t>Heming Cui</a:t>
            </a:r>
            <a:endParaRPr sz="1520" dirty="0">
              <a:solidFill>
                <a:schemeClr val="dk1"/>
              </a:solidFill>
            </a:endParaRPr>
          </a:p>
        </p:txBody>
      </p:sp>
      <p:pic>
        <p:nvPicPr>
          <p:cNvPr id="101" name="Google Shape;101;p25"/>
          <p:cNvPicPr preferRelativeResize="0"/>
          <p:nvPr/>
        </p:nvPicPr>
        <p:blipFill rotWithShape="1">
          <a:blip r:embed="rId3"/>
          <a:srcRect/>
          <a:stretch>
            <a:fillRect/>
          </a:stretch>
        </p:blipFill>
        <p:spPr>
          <a:xfrm>
            <a:off x="311700" y="259700"/>
            <a:ext cx="719999" cy="720001"/>
          </a:xfrm>
          <a:prstGeom prst="rect">
            <a:avLst/>
          </a:prstGeom>
          <a:noFill/>
          <a:ln>
            <a:noFill/>
          </a:ln>
        </p:spPr>
      </p:pic>
      <p:pic>
        <p:nvPicPr>
          <p:cNvPr id="102" name="Google Shape;102;p25"/>
          <p:cNvPicPr preferRelativeResize="0"/>
          <p:nvPr/>
        </p:nvPicPr>
        <p:blipFill rotWithShape="1">
          <a:blip r:embed="rId4"/>
          <a:srcRect/>
          <a:stretch>
            <a:fillRect/>
          </a:stretch>
        </p:blipFill>
        <p:spPr>
          <a:xfrm>
            <a:off x="1211695" y="259700"/>
            <a:ext cx="719999" cy="720001"/>
          </a:xfrm>
          <a:prstGeom prst="rect">
            <a:avLst/>
          </a:prstGeom>
          <a:noFill/>
          <a:ln>
            <a:noFill/>
          </a:ln>
        </p:spPr>
      </p:pic>
      <p:pic>
        <p:nvPicPr>
          <p:cNvPr id="103" name="Google Shape;103;p25"/>
          <p:cNvPicPr preferRelativeResize="0"/>
          <p:nvPr/>
        </p:nvPicPr>
        <p:blipFill rotWithShape="1">
          <a:blip r:embed="rId5"/>
          <a:srcRect/>
          <a:stretch>
            <a:fillRect/>
          </a:stretch>
        </p:blipFill>
        <p:spPr>
          <a:xfrm>
            <a:off x="2111695" y="259700"/>
            <a:ext cx="719999" cy="720001"/>
          </a:xfrm>
          <a:prstGeom prst="rect">
            <a:avLst/>
          </a:prstGeom>
          <a:noFill/>
          <a:ln>
            <a:noFill/>
          </a:ln>
        </p:spPr>
      </p:pic>
      <p:pic>
        <p:nvPicPr>
          <p:cNvPr id="104" name="Google Shape;104;p25"/>
          <p:cNvPicPr preferRelativeResize="0"/>
          <p:nvPr/>
        </p:nvPicPr>
        <p:blipFill rotWithShape="1">
          <a:blip r:embed="rId6"/>
          <a:srcRect/>
          <a:stretch>
            <a:fillRect/>
          </a:stretch>
        </p:blipFill>
        <p:spPr>
          <a:xfrm>
            <a:off x="1365525" y="3528000"/>
            <a:ext cx="801000" cy="899999"/>
          </a:xfrm>
          <a:prstGeom prst="rect">
            <a:avLst/>
          </a:prstGeom>
          <a:noFill/>
          <a:ln>
            <a:noFill/>
          </a:ln>
        </p:spPr>
      </p:pic>
      <p:sp>
        <p:nvSpPr>
          <p:cNvPr id="105" name="Google Shape;105;p25"/>
          <p:cNvSpPr txBox="1"/>
          <p:nvPr/>
        </p:nvSpPr>
        <p:spPr>
          <a:xfrm>
            <a:off x="1169925" y="4509600"/>
            <a:ext cx="1192200" cy="50780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zh-CN" sz="1050" b="0" i="0" u="none" strike="noStrike" cap="none" dirty="0">
                <a:solidFill>
                  <a:schemeClr val="dk1"/>
                </a:solidFill>
                <a:latin typeface="Arial" panose="020B0604020202020204"/>
                <a:ea typeface="Arial" panose="020B0604020202020204"/>
                <a:cs typeface="Arial" panose="020B0604020202020204"/>
                <a:sym typeface="Arial" panose="020B0604020202020204"/>
              </a:rPr>
              <a:t>The University of Hong Kong</a:t>
            </a:r>
            <a:endParaRPr sz="105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06" name="Google Shape;106;p25"/>
          <p:cNvPicPr preferRelativeResize="0"/>
          <p:nvPr/>
        </p:nvPicPr>
        <p:blipFill rotWithShape="1">
          <a:blip r:embed="rId7"/>
          <a:srcRect/>
          <a:stretch>
            <a:fillRect/>
          </a:stretch>
        </p:blipFill>
        <p:spPr>
          <a:xfrm>
            <a:off x="3025050" y="3528000"/>
            <a:ext cx="900000" cy="900000"/>
          </a:xfrm>
          <a:prstGeom prst="rect">
            <a:avLst/>
          </a:prstGeom>
          <a:noFill/>
          <a:ln>
            <a:noFill/>
          </a:ln>
        </p:spPr>
      </p:pic>
      <p:sp>
        <p:nvSpPr>
          <p:cNvPr id="107" name="Google Shape;107;p25"/>
          <p:cNvSpPr txBox="1"/>
          <p:nvPr/>
        </p:nvSpPr>
        <p:spPr>
          <a:xfrm>
            <a:off x="2878950" y="4509599"/>
            <a:ext cx="1192200" cy="50780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20"/>
              <a:buFont typeface="Arial" panose="020B0604020202020204"/>
              <a:buNone/>
            </a:pPr>
            <a:r>
              <a:rPr lang="zh-CN" sz="1050" b="0" i="0" u="none" strike="noStrike" cap="none" dirty="0">
                <a:solidFill>
                  <a:schemeClr val="accent4"/>
                </a:solidFill>
                <a:latin typeface="Arial" panose="020B0604020202020204"/>
                <a:ea typeface="Arial" panose="020B0604020202020204"/>
                <a:cs typeface="Arial" panose="020B0604020202020204"/>
                <a:sym typeface="Arial" panose="020B0604020202020204"/>
              </a:rPr>
              <a:t>Tsinghua University</a:t>
            </a:r>
            <a:endParaRPr sz="1050" b="0" i="0" u="none" strike="noStrike" cap="none" dirty="0">
              <a:solidFill>
                <a:schemeClr val="accent4"/>
              </a:solidFill>
              <a:latin typeface="Arial" panose="020B0604020202020204"/>
              <a:ea typeface="Arial" panose="020B0604020202020204"/>
              <a:cs typeface="Arial" panose="020B0604020202020204"/>
              <a:sym typeface="Arial" panose="020B0604020202020204"/>
            </a:endParaRPr>
          </a:p>
        </p:txBody>
      </p:sp>
      <p:sp>
        <p:nvSpPr>
          <p:cNvPr id="108" name="Google Shape;108;p25"/>
          <p:cNvSpPr txBox="1"/>
          <p:nvPr/>
        </p:nvSpPr>
        <p:spPr>
          <a:xfrm>
            <a:off x="4500450" y="4509600"/>
            <a:ext cx="2020892" cy="50780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zh-CN" sz="1050" b="0" i="0" u="none" strike="noStrike" cap="none" dirty="0">
                <a:solidFill>
                  <a:schemeClr val="accent5"/>
                </a:solidFill>
                <a:latin typeface="Arial" panose="020B0604020202020204"/>
                <a:ea typeface="Arial" panose="020B0604020202020204"/>
                <a:cs typeface="Arial" panose="020B0604020202020204"/>
                <a:sym typeface="Arial" panose="020B0604020202020204"/>
              </a:rPr>
              <a:t>Institute of Software, Chinese Academy of Science</a:t>
            </a:r>
            <a:endParaRPr sz="105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9" name="Google Shape;109;p25"/>
          <p:cNvSpPr txBox="1"/>
          <p:nvPr/>
        </p:nvSpPr>
        <p:spPr>
          <a:xfrm>
            <a:off x="6699248" y="4509599"/>
            <a:ext cx="1743604" cy="50780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20"/>
              <a:buFont typeface="Arial" panose="020B0604020202020204"/>
              <a:buNone/>
            </a:pPr>
            <a:r>
              <a:rPr lang="zh-CN" sz="1050" b="0" i="0" u="none" strike="noStrike" cap="none" dirty="0">
                <a:solidFill>
                  <a:schemeClr val="accent1"/>
                </a:solidFill>
                <a:latin typeface="Arial" panose="020B0604020202020204"/>
                <a:ea typeface="Arial" panose="020B0604020202020204"/>
                <a:cs typeface="Arial" panose="020B0604020202020204"/>
                <a:sym typeface="Arial" panose="020B0604020202020204"/>
              </a:rPr>
              <a:t>Southern University of Science and Technology</a:t>
            </a:r>
            <a:endParaRPr sz="1050" b="0" i="0" u="none" strike="noStrike" cap="none" dirty="0">
              <a:solidFill>
                <a:schemeClr val="accent1"/>
              </a:solidFill>
              <a:latin typeface="Arial" panose="020B0604020202020204"/>
              <a:ea typeface="Arial" panose="020B0604020202020204"/>
              <a:cs typeface="Arial" panose="020B0604020202020204"/>
              <a:sym typeface="Arial" panose="020B0604020202020204"/>
            </a:endParaRPr>
          </a:p>
        </p:txBody>
      </p:sp>
      <p:pic>
        <p:nvPicPr>
          <p:cNvPr id="110" name="Google Shape;110;p25"/>
          <p:cNvPicPr preferRelativeResize="0"/>
          <p:nvPr/>
        </p:nvPicPr>
        <p:blipFill rotWithShape="1">
          <a:blip r:embed="rId8"/>
          <a:srcRect/>
          <a:stretch>
            <a:fillRect/>
          </a:stretch>
        </p:blipFill>
        <p:spPr>
          <a:xfrm>
            <a:off x="6923050" y="3564800"/>
            <a:ext cx="1296000" cy="900000"/>
          </a:xfrm>
          <a:prstGeom prst="rect">
            <a:avLst/>
          </a:prstGeom>
          <a:noFill/>
          <a:ln>
            <a:noFill/>
          </a:ln>
        </p:spPr>
      </p:pic>
      <p:pic>
        <p:nvPicPr>
          <p:cNvPr id="111" name="Google Shape;111;p25"/>
          <p:cNvPicPr preferRelativeResize="0"/>
          <p:nvPr/>
        </p:nvPicPr>
        <p:blipFill rotWithShape="1">
          <a:blip r:embed="rId9"/>
          <a:srcRect/>
          <a:stretch>
            <a:fillRect/>
          </a:stretch>
        </p:blipFill>
        <p:spPr>
          <a:xfrm>
            <a:off x="4867875" y="3747500"/>
            <a:ext cx="1188000" cy="534600"/>
          </a:xfrm>
          <a:prstGeom prst="rect">
            <a:avLst/>
          </a:prstGeom>
          <a:noFill/>
          <a:ln>
            <a:noFill/>
          </a:ln>
        </p:spPr>
      </p:pic>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1</a:t>
            </a:fld>
            <a:endParaRPr lang="zh-CN"/>
          </a:p>
        </p:txBody>
      </p:sp>
      <p:sp>
        <p:nvSpPr>
          <p:cNvPr id="2" name="文本框 1">
            <a:extLst>
              <a:ext uri="{FF2B5EF4-FFF2-40B4-BE49-F238E27FC236}">
                <a16:creationId xmlns:a16="http://schemas.microsoft.com/office/drawing/2014/main" id="{8A9B423C-C3C4-BD69-1478-B0B1496F9E7E}"/>
              </a:ext>
            </a:extLst>
          </p:cNvPr>
          <p:cNvSpPr txBox="1"/>
          <p:nvPr/>
        </p:nvSpPr>
        <p:spPr>
          <a:xfrm>
            <a:off x="5155882" y="435034"/>
            <a:ext cx="3086731" cy="369332"/>
          </a:xfrm>
          <a:prstGeom prst="rect">
            <a:avLst/>
          </a:prstGeom>
          <a:noFill/>
        </p:spPr>
        <p:txBody>
          <a:bodyPr wrap="square" rtlCol="0">
            <a:spAutoFit/>
          </a:bodyPr>
          <a:lstStyle/>
          <a:p>
            <a:r>
              <a:rPr lang="en-US" altLang="zh-CN" sz="1800" b="1" dirty="0" err="1"/>
              <a:t>ChinaSys</a:t>
            </a:r>
            <a:r>
              <a:rPr lang="en-US" altLang="zh-CN" sz="1800" b="1" dirty="0"/>
              <a:t> 22’ &amp; MICRO 22’</a:t>
            </a:r>
            <a:endParaRPr lang="zh-CN" altLang="en-US"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zh-CN" sz="2320"/>
              <a:t>Implementation and Evaluation</a:t>
            </a:r>
            <a:endParaRPr sz="2320"/>
          </a:p>
        </p:txBody>
      </p:sp>
      <p:sp>
        <p:nvSpPr>
          <p:cNvPr id="188" name="Google Shape;188;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Clr>
                <a:schemeClr val="dk1"/>
              </a:buClr>
              <a:buSzPts val="1300"/>
              <a:buChar char="➢"/>
            </a:pPr>
            <a:r>
              <a:rPr lang="zh-CN" sz="1300" b="1" dirty="0">
                <a:solidFill>
                  <a:schemeClr val="dk1"/>
                </a:solidFill>
              </a:rPr>
              <a:t>Implementation Details:</a:t>
            </a:r>
            <a:endParaRPr sz="1300" b="1"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zh-CN" sz="1300" dirty="0">
                <a:solidFill>
                  <a:schemeClr val="dk1"/>
                </a:solidFill>
              </a:rPr>
              <a:t>Implemented as a PyTorch optimizer, easy to use and extensible to any imperative Deep Learning frameworks.</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zh-CN" sz="1300" b="1" dirty="0">
                <a:solidFill>
                  <a:schemeClr val="dk1"/>
                </a:solidFill>
              </a:rPr>
              <a:t>Baseline Distributed Training System</a:t>
            </a:r>
            <a:r>
              <a:rPr lang="zh-CN" sz="1300" dirty="0">
                <a:solidFill>
                  <a:schemeClr val="dk1"/>
                </a:solidFill>
              </a:rPr>
              <a:t>: BSP, SSP with high </a:t>
            </a:r>
            <a:r>
              <a:rPr lang="en-US" altLang="zh-CN" sz="1300" dirty="0">
                <a:solidFill>
                  <a:schemeClr val="dk1"/>
                </a:solidFill>
              </a:rPr>
              <a:t>staleness </a:t>
            </a:r>
            <a:r>
              <a:rPr lang="zh-CN" sz="1300" dirty="0">
                <a:solidFill>
                  <a:schemeClr val="dk1"/>
                </a:solidFill>
              </a:rPr>
              <a:t>threshold (</a:t>
            </a:r>
            <a:r>
              <a:rPr lang="en-US" altLang="zh-CN" sz="1300" dirty="0">
                <a:solidFill>
                  <a:schemeClr val="dk1"/>
                </a:solidFill>
              </a:rPr>
              <a:t>SSP </a:t>
            </a:r>
            <a:r>
              <a:rPr lang="zh-CN" sz="1300" dirty="0">
                <a:solidFill>
                  <a:schemeClr val="dk1"/>
                </a:solidFill>
              </a:rPr>
              <a:t>20), SSP with low </a:t>
            </a:r>
            <a:r>
              <a:rPr lang="en-US" altLang="zh-CN" sz="1300" dirty="0">
                <a:solidFill>
                  <a:schemeClr val="dk1"/>
                </a:solidFill>
              </a:rPr>
              <a:t>staleness </a:t>
            </a:r>
            <a:r>
              <a:rPr lang="zh-CN" sz="1300" dirty="0">
                <a:solidFill>
                  <a:schemeClr val="dk1"/>
                </a:solidFill>
              </a:rPr>
              <a:t>threshold (</a:t>
            </a:r>
            <a:r>
              <a:rPr lang="en-US" altLang="zh-CN" sz="1300" dirty="0">
                <a:solidFill>
                  <a:schemeClr val="dk1"/>
                </a:solidFill>
              </a:rPr>
              <a:t>SSP </a:t>
            </a:r>
            <a:r>
              <a:rPr lang="zh-CN" sz="1300" dirty="0">
                <a:solidFill>
                  <a:schemeClr val="dk1"/>
                </a:solidFill>
              </a:rPr>
              <a:t>4), FLOWN.</a:t>
            </a:r>
            <a:endParaRPr lang="zh-CN" altLang="en-US" sz="1300" dirty="0">
              <a:solidFill>
                <a:schemeClr val="dk1"/>
              </a:solidFill>
            </a:endParaRPr>
          </a:p>
        </p:txBody>
      </p:sp>
      <p:sp>
        <p:nvSpPr>
          <p:cNvPr id="2" name="文本框 1"/>
          <p:cNvSpPr txBox="1"/>
          <p:nvPr/>
        </p:nvSpPr>
        <p:spPr>
          <a:xfrm>
            <a:off x="311701" y="2411605"/>
            <a:ext cx="5003878" cy="2603470"/>
          </a:xfrm>
          <a:prstGeom prst="rect">
            <a:avLst/>
          </a:prstGeom>
          <a:noFill/>
        </p:spPr>
        <p:txBody>
          <a:bodyPr wrap="square" rtlCol="0">
            <a:spAutoFit/>
          </a:bodyPr>
          <a:lstStyle/>
          <a:p>
            <a:pPr marL="457200" lvl="0" indent="-311150" algn="l" rtl="0">
              <a:lnSpc>
                <a:spcPct val="115000"/>
              </a:lnSpc>
              <a:spcBef>
                <a:spcPts val="1000"/>
              </a:spcBef>
              <a:spcAft>
                <a:spcPts val="0"/>
              </a:spcAft>
              <a:buClr>
                <a:schemeClr val="dk1"/>
              </a:buClr>
              <a:buSzPts val="1300"/>
              <a:buChar char="➢"/>
            </a:pPr>
            <a:r>
              <a:rPr lang="en-US" altLang="zh-CN" sz="1300" b="1" dirty="0">
                <a:solidFill>
                  <a:schemeClr val="dk1"/>
                </a:solidFill>
              </a:rPr>
              <a:t>Evaluation settings</a:t>
            </a:r>
          </a:p>
          <a:p>
            <a:pPr marL="914400" lvl="1" indent="-311150" algn="l" rtl="0">
              <a:lnSpc>
                <a:spcPct val="115000"/>
              </a:lnSpc>
              <a:spcBef>
                <a:spcPts val="0"/>
              </a:spcBef>
              <a:spcAft>
                <a:spcPts val="0"/>
              </a:spcAft>
              <a:buClr>
                <a:schemeClr val="dk1"/>
              </a:buClr>
              <a:buSzPts val="1300"/>
              <a:buChar char="○"/>
            </a:pPr>
            <a:r>
              <a:rPr lang="en-US" altLang="zh-CN" sz="1300" b="1" dirty="0">
                <a:solidFill>
                  <a:schemeClr val="dk1"/>
                </a:solidFill>
              </a:rPr>
              <a:t>Real-world robots: </a:t>
            </a:r>
            <a:r>
              <a:rPr lang="en-US" altLang="zh-CN" sz="1300" dirty="0">
                <a:solidFill>
                  <a:schemeClr val="dk1"/>
                </a:solidFill>
              </a:rPr>
              <a:t>four-wheel robots with NVIDIA Jetson Xavier NX</a:t>
            </a:r>
          </a:p>
          <a:p>
            <a:pPr marL="914400" lvl="1" indent="-311150" algn="l" rtl="0">
              <a:lnSpc>
                <a:spcPct val="115000"/>
              </a:lnSpc>
              <a:spcBef>
                <a:spcPts val="0"/>
              </a:spcBef>
              <a:spcAft>
                <a:spcPts val="0"/>
              </a:spcAft>
              <a:buClr>
                <a:schemeClr val="dk1"/>
              </a:buClr>
              <a:buSzPts val="1300"/>
              <a:buChar char="○"/>
            </a:pPr>
            <a:r>
              <a:rPr lang="en-US" altLang="zh-CN" sz="1300" b="1" dirty="0">
                <a:solidFill>
                  <a:schemeClr val="dk1"/>
                </a:solidFill>
              </a:rPr>
              <a:t>Networks</a:t>
            </a:r>
            <a:r>
              <a:rPr lang="en-US" altLang="zh-CN" sz="1300" dirty="0">
                <a:solidFill>
                  <a:schemeClr val="dk1"/>
                </a:solidFill>
              </a:rPr>
              <a:t>: mesh networks based on 802.11ac</a:t>
            </a:r>
          </a:p>
          <a:p>
            <a:pPr marL="914400" lvl="1" indent="-311150" algn="l" rtl="0">
              <a:lnSpc>
                <a:spcPct val="115000"/>
              </a:lnSpc>
              <a:spcBef>
                <a:spcPts val="0"/>
              </a:spcBef>
              <a:spcAft>
                <a:spcPts val="0"/>
              </a:spcAft>
              <a:buClr>
                <a:schemeClr val="dk1"/>
              </a:buClr>
              <a:buSzPts val="1300"/>
              <a:buFont typeface="Arial" panose="020B0604020202020204"/>
              <a:buChar char="○"/>
            </a:pPr>
            <a:r>
              <a:rPr lang="en-US" altLang="zh-CN" sz="1300" b="1" dirty="0">
                <a:solidFill>
                  <a:schemeClr val="dk1"/>
                </a:solidFill>
              </a:rPr>
              <a:t>Cooperative online learning robotic applications</a:t>
            </a:r>
            <a:r>
              <a:rPr lang="en-US" altLang="zh-CN" sz="1300" dirty="0">
                <a:solidFill>
                  <a:schemeClr val="dk1"/>
                </a:solidFill>
              </a:rPr>
              <a:t>:  1. domain adaptation; 2. implicit mapping  </a:t>
            </a:r>
          </a:p>
          <a:p>
            <a:pPr marL="914400" lvl="1" indent="-311150" algn="l" rtl="0">
              <a:lnSpc>
                <a:spcPct val="115000"/>
              </a:lnSpc>
              <a:spcBef>
                <a:spcPts val="0"/>
              </a:spcBef>
              <a:spcAft>
                <a:spcPts val="0"/>
              </a:spcAft>
              <a:buClr>
                <a:schemeClr val="dk1"/>
              </a:buClr>
              <a:buSzPts val="1300"/>
              <a:buFont typeface="Arial" panose="020B0604020202020204"/>
              <a:buChar char="○"/>
            </a:pPr>
            <a:r>
              <a:rPr lang="en-US" altLang="zh-CN" sz="1300" b="1" dirty="0">
                <a:solidFill>
                  <a:schemeClr val="dk1"/>
                </a:solidFill>
              </a:rPr>
              <a:t>Real-world wireless networks and environments:</a:t>
            </a:r>
            <a:r>
              <a:rPr lang="en-US" altLang="zh-CN" sz="1300" dirty="0">
                <a:solidFill>
                  <a:schemeClr val="dk1"/>
                </a:solidFill>
              </a:rPr>
              <a:t> </a:t>
            </a:r>
            <a:r>
              <a:rPr lang="en-US" altLang="zh-CN" sz="1300" b="1" dirty="0">
                <a:solidFill>
                  <a:schemeClr val="dk1"/>
                </a:solidFill>
              </a:rPr>
              <a:t>indoors </a:t>
            </a:r>
            <a:r>
              <a:rPr lang="en-US" altLang="zh-CN" sz="1300" dirty="0">
                <a:solidFill>
                  <a:schemeClr val="dk1"/>
                </a:solidFill>
              </a:rPr>
              <a:t>(laboratory with desks and separators); </a:t>
            </a:r>
            <a:r>
              <a:rPr lang="en-US" altLang="zh-CN" sz="1300" b="1" dirty="0">
                <a:solidFill>
                  <a:schemeClr val="dk1"/>
                </a:solidFill>
              </a:rPr>
              <a:t>outdoors </a:t>
            </a:r>
            <a:r>
              <a:rPr lang="en-US" altLang="zh-CN" sz="1300" dirty="0">
                <a:solidFill>
                  <a:schemeClr val="dk1"/>
                </a:solidFill>
              </a:rPr>
              <a:t>(campus garden with trees and bushes).</a:t>
            </a:r>
          </a:p>
          <a:p>
            <a:pPr marL="914400" lvl="1" indent="-311150" algn="l" rtl="0">
              <a:lnSpc>
                <a:spcPct val="115000"/>
              </a:lnSpc>
              <a:spcBef>
                <a:spcPts val="0"/>
              </a:spcBef>
              <a:spcAft>
                <a:spcPts val="0"/>
              </a:spcAft>
              <a:buClr>
                <a:schemeClr val="dk1"/>
              </a:buClr>
              <a:buSzPts val="1300"/>
              <a:buFont typeface="Arial" panose="020B0604020202020204"/>
              <a:buChar char="○"/>
            </a:pPr>
            <a:r>
              <a:rPr lang="en-US" altLang="zh-CN" sz="1300" dirty="0">
                <a:solidFill>
                  <a:schemeClr val="dk1"/>
                </a:solidFill>
              </a:rPr>
              <a:t>Minimize the communication volume with </a:t>
            </a:r>
            <a:r>
              <a:rPr lang="en-US" altLang="zh-CN" sz="1300" b="1" dirty="0">
                <a:solidFill>
                  <a:schemeClr val="dk1"/>
                </a:solidFill>
              </a:rPr>
              <a:t>gradient compression</a:t>
            </a:r>
            <a:r>
              <a:rPr lang="en-US" altLang="zh-CN" sz="1300" dirty="0">
                <a:solidFill>
                  <a:schemeClr val="dk1"/>
                </a:solidFill>
              </a:rPr>
              <a:t>.</a:t>
            </a:r>
            <a:endParaRPr lang="zh-CN" altLang="en-US" dirty="0"/>
          </a:p>
        </p:txBody>
      </p:sp>
      <p:pic>
        <p:nvPicPr>
          <p:cNvPr id="6" name="indoo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67672" y="2185869"/>
            <a:ext cx="2212535" cy="1244551"/>
          </a:xfrm>
          <a:prstGeom prst="rect">
            <a:avLst/>
          </a:prstGeom>
        </p:spPr>
      </p:pic>
      <p:pic>
        <p:nvPicPr>
          <p:cNvPr id="3" name="outdoors_groups">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67672" y="3688102"/>
            <a:ext cx="2212535" cy="1244551"/>
          </a:xfrm>
          <a:prstGeom prst="rect">
            <a:avLst/>
          </a:prstGeom>
        </p:spPr>
      </p:pic>
      <p:sp>
        <p:nvSpPr>
          <p:cNvPr id="5" name="灯片编号占位符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10</a:t>
            </a:fld>
            <a:endParaRPr lang="zh-CN"/>
          </a:p>
        </p:txBody>
      </p:sp>
      <p:sp>
        <p:nvSpPr>
          <p:cNvPr id="4" name="文本框 3">
            <a:extLst>
              <a:ext uri="{FF2B5EF4-FFF2-40B4-BE49-F238E27FC236}">
                <a16:creationId xmlns:a16="http://schemas.microsoft.com/office/drawing/2014/main" id="{F47BDFDE-51DE-69A4-BB7A-F6645756AE12}"/>
              </a:ext>
            </a:extLst>
          </p:cNvPr>
          <p:cNvSpPr txBox="1"/>
          <p:nvPr/>
        </p:nvSpPr>
        <p:spPr>
          <a:xfrm>
            <a:off x="6553590" y="3384600"/>
            <a:ext cx="1040698" cy="307777"/>
          </a:xfrm>
          <a:prstGeom prst="rect">
            <a:avLst/>
          </a:prstGeom>
          <a:noFill/>
        </p:spPr>
        <p:txBody>
          <a:bodyPr wrap="square" rtlCol="0">
            <a:spAutoFit/>
          </a:bodyPr>
          <a:lstStyle/>
          <a:p>
            <a:pPr algn="ctr"/>
            <a:r>
              <a:rPr lang="en-US" altLang="zh-CN" dirty="0"/>
              <a:t>Indoor</a:t>
            </a:r>
            <a:endParaRPr lang="zh-CN" altLang="en-US" dirty="0"/>
          </a:p>
        </p:txBody>
      </p:sp>
      <p:sp>
        <p:nvSpPr>
          <p:cNvPr id="7" name="文本框 6">
            <a:extLst>
              <a:ext uri="{FF2B5EF4-FFF2-40B4-BE49-F238E27FC236}">
                <a16:creationId xmlns:a16="http://schemas.microsoft.com/office/drawing/2014/main" id="{58204C50-68D8-C1B0-BD16-9CCBE2E7E8B2}"/>
              </a:ext>
            </a:extLst>
          </p:cNvPr>
          <p:cNvSpPr txBox="1"/>
          <p:nvPr/>
        </p:nvSpPr>
        <p:spPr>
          <a:xfrm>
            <a:off x="6553590" y="4902928"/>
            <a:ext cx="1040698" cy="307777"/>
          </a:xfrm>
          <a:prstGeom prst="rect">
            <a:avLst/>
          </a:prstGeom>
          <a:noFill/>
        </p:spPr>
        <p:txBody>
          <a:bodyPr wrap="square" rtlCol="0">
            <a:spAutoFit/>
          </a:bodyPr>
          <a:lstStyle/>
          <a:p>
            <a:pPr algn="ctr"/>
            <a:r>
              <a:rPr lang="en-US" altLang="zh-CN" dirty="0"/>
              <a:t>Outdoor</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par>
                          <p:cTn id="21" fill="hold">
                            <p:stCondLst>
                              <p:cond delay="0"/>
                            </p:stCondLst>
                            <p:childTnLst>
                              <p:par>
                                <p:cTn id="22" presetID="1" presetClass="mediacall" presetSubtype="0" fill="hold" nodeType="afterEffect">
                                  <p:stCondLst>
                                    <p:cond delay="0"/>
                                  </p:stCondLst>
                                  <p:childTnLst>
                                    <p:cmd type="call" cmd="playFrom(0.0)">
                                      <p:cBhvr>
                                        <p:cTn id="23" dur="3504" fill="hold"/>
                                        <p:tgtEl>
                                          <p:spTgt spid="6"/>
                                        </p:tgtEl>
                                      </p:cBhvr>
                                    </p:cmd>
                                  </p:childTnLst>
                                </p:cTn>
                              </p:par>
                              <p:par>
                                <p:cTn id="24" presetID="1" presetClass="mediacall" presetSubtype="0" fill="hold" nodeType="withEffect">
                                  <p:stCondLst>
                                    <p:cond delay="0"/>
                                  </p:stCondLst>
                                  <p:childTnLst>
                                    <p:cmd type="call" cmd="playFrom(0.0)">
                                      <p:cBhvr>
                                        <p:cTn id="25" dur="3224" fill="hold"/>
                                        <p:tgtEl>
                                          <p:spTgt spid="3"/>
                                        </p:tgtEl>
                                      </p:cBhvr>
                                    </p:cmd>
                                  </p:childTnLst>
                                </p:cTn>
                              </p:par>
                              <p:par>
                                <p:cTn id="26" presetID="1"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6"/>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6"/>
                                        </p:tgtEl>
                                      </p:cBhvr>
                                    </p:cmd>
                                  </p:childTnLst>
                                </p:cTn>
                              </p:par>
                            </p:childTnLst>
                          </p:cTn>
                        </p:par>
                      </p:childTnLst>
                    </p:cTn>
                  </p:par>
                </p:childTnLst>
              </p:cTn>
              <p:nextCondLst>
                <p:cond evt="onClick" delay="0">
                  <p:tgtEl>
                    <p:spTgt spid="6"/>
                  </p:tgtEl>
                </p:cond>
              </p:nextCondLst>
            </p:seq>
            <p:video>
              <p:cMediaNode vol="80000">
                <p:cTn id="35" repeatCount="indefinite" fill="hold" display="0">
                  <p:stCondLst>
                    <p:cond delay="indefinite"/>
                  </p:stCondLst>
                </p:cTn>
                <p:tgtEl>
                  <p:spTgt spid="6"/>
                </p:tgtEl>
              </p:cMediaNode>
            </p:video>
            <p:video>
              <p:cMediaNode vol="80000">
                <p:cTn id="36" repeatCount="indefinite" fill="hold" display="0">
                  <p:stCondLst>
                    <p:cond delay="indefinite"/>
                  </p:stCondLst>
                </p:cTn>
                <p:tgtEl>
                  <p:spTgt spid="3"/>
                </p:tgtEl>
              </p:cMediaNode>
            </p:video>
            <p:seq concurrent="1" nextAc="seek">
              <p:cTn id="37" restart="whenNotActive" fill="hold" evtFilter="cancelBubble" nodeType="interactiveSeq">
                <p:stCondLst>
                  <p:cond evt="onClick" delay="0">
                    <p:tgtEl>
                      <p:spTgt spid="3"/>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3"/>
                                        </p:tgtEl>
                                      </p:cBhvr>
                                    </p:cmd>
                                  </p:childTnLst>
                                </p:cTn>
                              </p:par>
                            </p:childTnLst>
                          </p:cTn>
                        </p:par>
                      </p:childTnLst>
                    </p:cTn>
                  </p:par>
                </p:childTnLst>
              </p:cTn>
              <p:nextCondLst>
                <p:cond evt="onClick" delay="0">
                  <p:tgtEl>
                    <p:spTgt spid="3"/>
                  </p:tgtEl>
                </p:cond>
              </p:nextCondLst>
            </p:seq>
          </p:childTnLst>
        </p:cTn>
      </p:par>
    </p:tnLst>
    <p:bldLst>
      <p:bldP spid="188" grpId="0" build="p"/>
      <p:bldP spid="2" grpId="0"/>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zh-CN" sz="2320"/>
              <a:t>Evaluation Questions</a:t>
            </a:r>
            <a:endParaRPr sz="2320"/>
          </a:p>
        </p:txBody>
      </p:sp>
      <p:sp>
        <p:nvSpPr>
          <p:cNvPr id="194" name="Google Shape;194;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30200" algn="l" rtl="0">
              <a:lnSpc>
                <a:spcPct val="115000"/>
              </a:lnSpc>
              <a:spcBef>
                <a:spcPts val="1000"/>
              </a:spcBef>
              <a:spcAft>
                <a:spcPts val="0"/>
              </a:spcAft>
              <a:buClr>
                <a:schemeClr val="dk1"/>
              </a:buClr>
              <a:buSzPts val="1600"/>
              <a:buChar char="➢"/>
            </a:pPr>
            <a:r>
              <a:rPr lang="zh-CN" sz="1600" dirty="0">
                <a:solidFill>
                  <a:schemeClr val="dk1"/>
                </a:solidFill>
              </a:rPr>
              <a:t>How does ROG benefit real-world robotic applications</a:t>
            </a:r>
            <a:r>
              <a:rPr lang="en-US" altLang="zh-CN" sz="1600" dirty="0">
                <a:solidFill>
                  <a:schemeClr val="dk1"/>
                </a:solidFill>
              </a:rPr>
              <a:t> </a:t>
            </a:r>
            <a:r>
              <a:rPr lang="zh-CN" sz="1600" dirty="0">
                <a:solidFill>
                  <a:schemeClr val="dk1"/>
                </a:solidFill>
              </a:rPr>
              <a:t>in terms of training accuracy and power consumption?</a:t>
            </a:r>
            <a:endParaRPr sz="1600" dirty="0">
              <a:solidFill>
                <a:schemeClr val="dk1"/>
              </a:solidFill>
            </a:endParaRPr>
          </a:p>
          <a:p>
            <a:pPr indent="-330200">
              <a:spcBef>
                <a:spcPts val="1000"/>
              </a:spcBef>
              <a:buClr>
                <a:schemeClr val="dk1"/>
              </a:buClr>
              <a:buSzPts val="1600"/>
              <a:buFont typeface="Arial" panose="020B0604020202020204"/>
              <a:buChar char="➢"/>
            </a:pPr>
            <a:r>
              <a:rPr lang="en-US" altLang="zh-CN" sz="1600" dirty="0">
                <a:solidFill>
                  <a:schemeClr val="dk1"/>
                </a:solidFill>
              </a:rPr>
              <a:t>How does ROG handle the instability of wireless networks?</a:t>
            </a:r>
            <a:endParaRPr sz="1600" dirty="0">
              <a:solidFill>
                <a:schemeClr val="dk1"/>
              </a:solidFill>
            </a:endParaRPr>
          </a:p>
          <a:p>
            <a:pPr marL="457200" lvl="0" indent="-330200" algn="l" rtl="0">
              <a:lnSpc>
                <a:spcPct val="115000"/>
              </a:lnSpc>
              <a:spcBef>
                <a:spcPts val="1000"/>
              </a:spcBef>
              <a:spcAft>
                <a:spcPts val="0"/>
              </a:spcAft>
              <a:buClr>
                <a:srgbClr val="999999"/>
              </a:buClr>
              <a:buSzPts val="1600"/>
              <a:buChar char="➢"/>
            </a:pPr>
            <a:r>
              <a:rPr lang="zh-CN" sz="1600" dirty="0">
                <a:solidFill>
                  <a:srgbClr val="999999"/>
                </a:solidFill>
              </a:rPr>
              <a:t>How sensitive is ROG to different batch sizes, different numbers of devices, and different thresholds?</a:t>
            </a:r>
            <a:endParaRPr sz="1600" dirty="0">
              <a:solidFill>
                <a:srgbClr val="999999"/>
              </a:solidFill>
            </a:endParaRPr>
          </a:p>
          <a:p>
            <a:pPr marL="457200" lvl="0" indent="-330200" algn="l" rtl="0">
              <a:lnSpc>
                <a:spcPct val="115000"/>
              </a:lnSpc>
              <a:spcBef>
                <a:spcPts val="1000"/>
              </a:spcBef>
              <a:spcAft>
                <a:spcPts val="1000"/>
              </a:spcAft>
              <a:buClr>
                <a:srgbClr val="999999"/>
              </a:buClr>
              <a:buSzPts val="1600"/>
              <a:buChar char="➢"/>
            </a:pPr>
            <a:r>
              <a:rPr lang="zh-CN" sz="1600" dirty="0">
                <a:solidFill>
                  <a:srgbClr val="999999"/>
                </a:solidFill>
              </a:rPr>
              <a:t> What are the limitations and potentials of ROG?</a:t>
            </a:r>
            <a:endParaRPr sz="1600" dirty="0">
              <a:solidFill>
                <a:srgbClr val="999999"/>
              </a:solidFill>
            </a:endParaRPr>
          </a:p>
        </p:txBody>
      </p:sp>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11</a:t>
            </a:fld>
            <a:endParaRPr 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zh-CN" sz="2320" dirty="0"/>
              <a:t>End-to-End Performance</a:t>
            </a:r>
            <a:endParaRPr sz="2320" dirty="0"/>
          </a:p>
        </p:txBody>
      </p:sp>
      <p:sp>
        <p:nvSpPr>
          <p:cNvPr id="200" name="Google Shape;200;p34"/>
          <p:cNvSpPr txBox="1">
            <a:spLocks noGrp="1"/>
          </p:cNvSpPr>
          <p:nvPr>
            <p:ph type="body" idx="1"/>
          </p:nvPr>
        </p:nvSpPr>
        <p:spPr>
          <a:xfrm>
            <a:off x="380993" y="2649236"/>
            <a:ext cx="4089968" cy="1030782"/>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altLang="zh-CN" sz="1200" dirty="0">
                <a:solidFill>
                  <a:schemeClr val="dk1"/>
                </a:solidFill>
              </a:rPr>
              <a:t>ROG achieved the above gain because during the training for 60 minutes, ROG achieved:</a:t>
            </a:r>
          </a:p>
          <a:p>
            <a:pPr lvl="1" indent="-311150">
              <a:buSzPts val="1300"/>
            </a:pPr>
            <a:r>
              <a:rPr lang="en-US" altLang="zh-CN" sz="1200" b="1" dirty="0">
                <a:solidFill>
                  <a:schemeClr val="dk1"/>
                </a:solidFill>
              </a:rPr>
              <a:t>High</a:t>
            </a:r>
            <a:r>
              <a:rPr lang="en-US" altLang="zh-CN" sz="1200" dirty="0">
                <a:solidFill>
                  <a:schemeClr val="dk1"/>
                </a:solidFill>
              </a:rPr>
              <a:t> </a:t>
            </a:r>
            <a:r>
              <a:rPr lang="en-US" altLang="zh-CN" sz="1200" b="1" dirty="0">
                <a:solidFill>
                  <a:schemeClr val="dk1"/>
                </a:solidFill>
              </a:rPr>
              <a:t>training throughput </a:t>
            </a:r>
            <a:r>
              <a:rPr lang="en-US" altLang="zh-CN" sz="1200" dirty="0">
                <a:solidFill>
                  <a:schemeClr val="dk1"/>
                </a:solidFill>
              </a:rPr>
              <a:t>(25.2%~80.4% higher than baselines, </a:t>
            </a:r>
            <a:r>
              <a:rPr lang="en-US" altLang="zh-CN" sz="1200" b="1" dirty="0">
                <a:solidFill>
                  <a:schemeClr val="dk1"/>
                </a:solidFill>
              </a:rPr>
              <a:t>G1</a:t>
            </a:r>
            <a:r>
              <a:rPr lang="en-US" altLang="zh-CN" sz="1200" dirty="0">
                <a:solidFill>
                  <a:schemeClr val="dk1"/>
                </a:solidFill>
              </a:rPr>
              <a:t>)</a:t>
            </a:r>
          </a:p>
          <a:p>
            <a:pPr marL="457200" lvl="0" indent="-311150" algn="l" rtl="0">
              <a:lnSpc>
                <a:spcPct val="115000"/>
              </a:lnSpc>
              <a:spcBef>
                <a:spcPts val="0"/>
              </a:spcBef>
              <a:spcAft>
                <a:spcPts val="0"/>
              </a:spcAft>
              <a:buSzPts val="1300"/>
              <a:buChar char="➢"/>
            </a:pPr>
            <a:endParaRPr lang="en-US" sz="1200" dirty="0">
              <a:solidFill>
                <a:schemeClr val="dk1"/>
              </a:solidFill>
            </a:endParaRPr>
          </a:p>
        </p:txBody>
      </p:sp>
      <p:pic>
        <p:nvPicPr>
          <p:cNvPr id="201" name="Google Shape;201;p34"/>
          <p:cNvPicPr preferRelativeResize="0"/>
          <p:nvPr/>
        </p:nvPicPr>
        <p:blipFill rotWithShape="1">
          <a:blip r:embed="rId3"/>
          <a:srcRect r="46058" b="49809"/>
          <a:stretch>
            <a:fillRect/>
          </a:stretch>
        </p:blipFill>
        <p:spPr>
          <a:xfrm>
            <a:off x="4541408" y="1017725"/>
            <a:ext cx="2407423" cy="1861823"/>
          </a:xfrm>
          <a:prstGeom prst="rect">
            <a:avLst/>
          </a:prstGeom>
          <a:noFill/>
          <a:ln>
            <a:noFill/>
          </a:ln>
        </p:spPr>
      </p:pic>
      <p:sp>
        <p:nvSpPr>
          <p:cNvPr id="202" name="Google Shape;202;p34"/>
          <p:cNvSpPr txBox="1"/>
          <p:nvPr/>
        </p:nvSpPr>
        <p:spPr>
          <a:xfrm>
            <a:off x="5534723" y="4713380"/>
            <a:ext cx="2795198" cy="353913"/>
          </a:xfrm>
          <a:prstGeom prst="rect">
            <a:avLst/>
          </a:prstGeom>
          <a:noFill/>
          <a:ln>
            <a:noFill/>
          </a:ln>
        </p:spPr>
        <p:txBody>
          <a:bodyPr spcFirstLastPara="1" wrap="square" lIns="91425" tIns="91425" rIns="91425" bIns="91425" anchor="t" anchorCtr="0">
            <a:spAutoFit/>
          </a:bodyPr>
          <a:lstStyle/>
          <a:p>
            <a:pPr lvl="0" algn="ctr">
              <a:buSzPts val="1100"/>
            </a:pPr>
            <a:r>
              <a:rPr lang="en-US" altLang="zh-CN" sz="1100" dirty="0">
                <a:solidFill>
                  <a:schemeClr val="dk1"/>
                </a:solidFill>
              </a:rPr>
              <a:t>Domain Adaptation in </a:t>
            </a:r>
            <a:r>
              <a:rPr lang="zh-CN" sz="1100" b="0" i="0" u="none" strike="noStrike" cap="none" dirty="0">
                <a:solidFill>
                  <a:srgbClr val="000000"/>
                </a:solidFill>
                <a:latin typeface="Arial" panose="020B0604020202020204"/>
                <a:ea typeface="Arial" panose="020B0604020202020204"/>
                <a:cs typeface="Arial" panose="020B0604020202020204"/>
                <a:sym typeface="Arial" panose="020B0604020202020204"/>
              </a:rPr>
              <a:t>Outdoors</a:t>
            </a:r>
            <a:r>
              <a:rPr lang="en-US" altLang="zh-CN" sz="1100" dirty="0"/>
              <a:t> Scenario</a:t>
            </a:r>
            <a:endParaRPr sz="11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文本框 5"/>
          <p:cNvSpPr txBox="1"/>
          <p:nvPr/>
        </p:nvSpPr>
        <p:spPr>
          <a:xfrm>
            <a:off x="380994" y="3547215"/>
            <a:ext cx="4139836" cy="286682"/>
          </a:xfrm>
          <a:prstGeom prst="rect">
            <a:avLst/>
          </a:prstGeom>
          <a:noFill/>
        </p:spPr>
        <p:txBody>
          <a:bodyPr wrap="square" rtlCol="0">
            <a:spAutoFit/>
          </a:bodyPr>
          <a:lstStyle/>
          <a:p>
            <a:pPr marL="914400" lvl="1" indent="-311150" algn="l" rtl="0">
              <a:lnSpc>
                <a:spcPct val="115000"/>
              </a:lnSpc>
              <a:spcBef>
                <a:spcPts val="0"/>
              </a:spcBef>
              <a:spcAft>
                <a:spcPts val="0"/>
              </a:spcAft>
              <a:buSzPts val="1300"/>
              <a:buChar char="○"/>
            </a:pPr>
            <a:r>
              <a:rPr lang="en-US" altLang="zh-CN" sz="1200" b="1" dirty="0">
                <a:solidFill>
                  <a:schemeClr val="dk1"/>
                </a:solidFill>
              </a:rPr>
              <a:t>Non-degraded</a:t>
            </a:r>
            <a:r>
              <a:rPr lang="en-US" altLang="zh-CN" sz="1200" dirty="0">
                <a:solidFill>
                  <a:schemeClr val="dk1"/>
                </a:solidFill>
              </a:rPr>
              <a:t> statistical efficiency (</a:t>
            </a:r>
            <a:r>
              <a:rPr lang="en-US" altLang="zh-CN" sz="1200" b="1" dirty="0">
                <a:solidFill>
                  <a:schemeClr val="dk1"/>
                </a:solidFill>
              </a:rPr>
              <a:t>G2</a:t>
            </a:r>
            <a:r>
              <a:rPr lang="en-US" altLang="zh-CN" sz="1200" dirty="0">
                <a:solidFill>
                  <a:schemeClr val="dk1"/>
                </a:solidFill>
              </a:rPr>
              <a:t>)</a:t>
            </a:r>
          </a:p>
        </p:txBody>
      </p:sp>
      <p:sp>
        <p:nvSpPr>
          <p:cNvPr id="7" name="文本框 6"/>
          <p:cNvSpPr txBox="1"/>
          <p:nvPr/>
        </p:nvSpPr>
        <p:spPr>
          <a:xfrm>
            <a:off x="386550" y="1801562"/>
            <a:ext cx="4036199" cy="923779"/>
          </a:xfrm>
          <a:prstGeom prst="rect">
            <a:avLst/>
          </a:prstGeom>
          <a:noFill/>
        </p:spPr>
        <p:txBody>
          <a:bodyPr wrap="square" rtlCol="0">
            <a:spAutoFit/>
          </a:bodyPr>
          <a:lstStyle/>
          <a:p>
            <a:pPr marL="457200" lvl="0" indent="-311150" algn="l" rtl="0">
              <a:lnSpc>
                <a:spcPct val="115000"/>
              </a:lnSpc>
              <a:spcBef>
                <a:spcPts val="1000"/>
              </a:spcBef>
              <a:spcAft>
                <a:spcPts val="0"/>
              </a:spcAft>
              <a:buSzPts val="1300"/>
              <a:buChar char="➢"/>
            </a:pPr>
            <a:r>
              <a:rPr lang="en-US" altLang="zh-CN" sz="1200" b="1" dirty="0">
                <a:solidFill>
                  <a:schemeClr val="dk1"/>
                </a:solidFill>
              </a:rPr>
              <a:t>ROG is energy-efficient.</a:t>
            </a:r>
            <a:r>
              <a:rPr lang="en-US" altLang="zh-CN" sz="1200" dirty="0">
                <a:solidFill>
                  <a:schemeClr val="dk1"/>
                </a:solidFill>
              </a:rPr>
              <a:t> When the training model reached a same high accuracy, compared with the baselines, ROG reduced battery energy consumption by </a:t>
            </a:r>
            <a:r>
              <a:rPr lang="en-US" altLang="zh-CN" sz="1200" b="1" dirty="0">
                <a:solidFill>
                  <a:schemeClr val="dk1"/>
                </a:solidFill>
              </a:rPr>
              <a:t>20.4%~50.7%.</a:t>
            </a:r>
            <a:r>
              <a:rPr lang="en-US" altLang="zh-CN" sz="1200" dirty="0">
                <a:solidFill>
                  <a:schemeClr val="dk1"/>
                </a:solidFill>
              </a:rPr>
              <a:t> </a:t>
            </a:r>
          </a:p>
        </p:txBody>
      </p:sp>
      <p:pic>
        <p:nvPicPr>
          <p:cNvPr id="8" name="Google Shape;201;p34"/>
          <p:cNvPicPr preferRelativeResize="0"/>
          <p:nvPr/>
        </p:nvPicPr>
        <p:blipFill rotWithShape="1">
          <a:blip r:embed="rId3"/>
          <a:srcRect l="53942" b="54456"/>
          <a:stretch>
            <a:fillRect/>
          </a:stretch>
        </p:blipFill>
        <p:spPr>
          <a:xfrm>
            <a:off x="6948830" y="1017725"/>
            <a:ext cx="2055543" cy="1689440"/>
          </a:xfrm>
          <a:prstGeom prst="rect">
            <a:avLst/>
          </a:prstGeom>
          <a:noFill/>
          <a:ln>
            <a:noFill/>
          </a:ln>
        </p:spPr>
      </p:pic>
      <p:pic>
        <p:nvPicPr>
          <p:cNvPr id="9" name="Google Shape;201;p34"/>
          <p:cNvPicPr preferRelativeResize="0"/>
          <p:nvPr/>
        </p:nvPicPr>
        <p:blipFill rotWithShape="1">
          <a:blip r:embed="rId3"/>
          <a:srcRect t="52031" r="49389"/>
          <a:stretch>
            <a:fillRect/>
          </a:stretch>
        </p:blipFill>
        <p:spPr>
          <a:xfrm>
            <a:off x="4541408" y="2962693"/>
            <a:ext cx="2258777" cy="1779416"/>
          </a:xfrm>
          <a:prstGeom prst="rect">
            <a:avLst/>
          </a:prstGeom>
          <a:noFill/>
          <a:ln>
            <a:noFill/>
          </a:ln>
        </p:spPr>
      </p:pic>
      <p:pic>
        <p:nvPicPr>
          <p:cNvPr id="10" name="Google Shape;201;p34"/>
          <p:cNvPicPr preferRelativeResize="0"/>
          <p:nvPr/>
        </p:nvPicPr>
        <p:blipFill rotWithShape="1">
          <a:blip r:embed="rId3"/>
          <a:srcRect l="50611" t="54456"/>
          <a:stretch>
            <a:fillRect/>
          </a:stretch>
        </p:blipFill>
        <p:spPr>
          <a:xfrm>
            <a:off x="6800184" y="3052667"/>
            <a:ext cx="2204189" cy="1689441"/>
          </a:xfrm>
          <a:prstGeom prst="rect">
            <a:avLst/>
          </a:prstGeom>
          <a:noFill/>
          <a:ln>
            <a:noFill/>
          </a:ln>
        </p:spPr>
      </p:pic>
      <p:sp>
        <p:nvSpPr>
          <p:cNvPr id="16" name="灯片编号占位符 1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12</a:t>
            </a:fld>
            <a:endParaRPr lang="zh-CN"/>
          </a:p>
        </p:txBody>
      </p:sp>
      <p:sp>
        <p:nvSpPr>
          <p:cNvPr id="18" name="文本框 17"/>
          <p:cNvSpPr txBox="1"/>
          <p:nvPr/>
        </p:nvSpPr>
        <p:spPr>
          <a:xfrm>
            <a:off x="386551" y="1097811"/>
            <a:ext cx="4036199" cy="711413"/>
          </a:xfrm>
          <a:prstGeom prst="rect">
            <a:avLst/>
          </a:prstGeom>
          <a:noFill/>
        </p:spPr>
        <p:txBody>
          <a:bodyPr wrap="square" rtlCol="0">
            <a:spAutoFit/>
          </a:bodyPr>
          <a:lstStyle/>
          <a:p>
            <a:pPr marL="457200" indent="-311150">
              <a:lnSpc>
                <a:spcPct val="115000"/>
              </a:lnSpc>
              <a:spcBef>
                <a:spcPts val="1000"/>
              </a:spcBef>
              <a:buSzPts val="1300"/>
              <a:buFont typeface="Arial" panose="020B0604020202020204"/>
              <a:buChar char="➢"/>
            </a:pPr>
            <a:r>
              <a:rPr lang="en-US" altLang="zh-CN" sz="1200" b="1" dirty="0">
                <a:solidFill>
                  <a:schemeClr val="dk1"/>
                </a:solidFill>
              </a:rPr>
              <a:t>ROG</a:t>
            </a:r>
            <a:r>
              <a:rPr lang="zh-CN" altLang="zh-CN" sz="1200" b="1" dirty="0">
                <a:solidFill>
                  <a:schemeClr val="dk1"/>
                </a:solidFill>
              </a:rPr>
              <a:t> achieves high </a:t>
            </a:r>
            <a:r>
              <a:rPr lang="en-US" altLang="zh-CN" sz="1200" b="1" dirty="0">
                <a:solidFill>
                  <a:schemeClr val="dk1"/>
                </a:solidFill>
              </a:rPr>
              <a:t>training </a:t>
            </a:r>
            <a:r>
              <a:rPr lang="zh-CN" altLang="zh-CN" sz="1200" b="1" dirty="0">
                <a:solidFill>
                  <a:schemeClr val="dk1"/>
                </a:solidFill>
              </a:rPr>
              <a:t>accuracy.</a:t>
            </a:r>
            <a:r>
              <a:rPr lang="en-US" altLang="zh-CN" sz="1200" dirty="0">
                <a:solidFill>
                  <a:schemeClr val="dk1"/>
                </a:solidFill>
              </a:rPr>
              <a:t> ROG achieved a </a:t>
            </a:r>
            <a:r>
              <a:rPr lang="en-US" altLang="zh-CN" sz="1200" b="1" dirty="0">
                <a:solidFill>
                  <a:schemeClr val="dk1"/>
                </a:solidFill>
              </a:rPr>
              <a:t>4.9%~6.5% </a:t>
            </a:r>
            <a:r>
              <a:rPr lang="en-US" altLang="zh-CN" sz="1200" dirty="0">
                <a:solidFill>
                  <a:schemeClr val="dk1"/>
                </a:solidFill>
              </a:rPr>
              <a:t>accuracy gain over the baselines after training for 60 minutes.</a:t>
            </a:r>
          </a:p>
        </p:txBody>
      </p:sp>
      <p:grpSp>
        <p:nvGrpSpPr>
          <p:cNvPr id="3" name="组合 2">
            <a:extLst>
              <a:ext uri="{FF2B5EF4-FFF2-40B4-BE49-F238E27FC236}">
                <a16:creationId xmlns:a16="http://schemas.microsoft.com/office/drawing/2014/main" id="{78C80354-FEC0-501D-043E-BC1913BE03F9}"/>
              </a:ext>
            </a:extLst>
          </p:cNvPr>
          <p:cNvGrpSpPr/>
          <p:nvPr/>
        </p:nvGrpSpPr>
        <p:grpSpPr>
          <a:xfrm>
            <a:off x="413621" y="3862457"/>
            <a:ext cx="4106944" cy="1275263"/>
            <a:chOff x="413621" y="3862457"/>
            <a:chExt cx="4106944" cy="1275263"/>
          </a:xfrm>
        </p:grpSpPr>
        <p:sp>
          <p:nvSpPr>
            <p:cNvPr id="11" name="Google Shape;165;p29"/>
            <p:cNvSpPr/>
            <p:nvPr/>
          </p:nvSpPr>
          <p:spPr>
            <a:xfrm>
              <a:off x="2186609" y="4236020"/>
              <a:ext cx="601373" cy="23971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2;p35"/>
            <p:cNvSpPr txBox="1"/>
            <p:nvPr/>
          </p:nvSpPr>
          <p:spPr>
            <a:xfrm>
              <a:off x="549056" y="4766589"/>
              <a:ext cx="1367100" cy="323135"/>
            </a:xfrm>
            <a:prstGeom prst="rect">
              <a:avLst/>
            </a:prstGeom>
            <a:noFill/>
            <a:ln>
              <a:noFill/>
            </a:ln>
          </p:spPr>
          <p:txBody>
            <a:bodyPr spcFirstLastPara="1" wrap="square" lIns="91425" tIns="91425" rIns="91425" bIns="91425" anchor="t" anchorCtr="0">
              <a:spAutoFit/>
            </a:bodyPr>
            <a:lstStyle/>
            <a:p>
              <a:pPr lvl="0" algn="ctr">
                <a:buSzPts val="1100"/>
              </a:pPr>
              <a:r>
                <a:rPr lang="en-US" sz="900" dirty="0">
                  <a:solidFill>
                    <a:schemeClr val="dk1"/>
                  </a:solidFill>
                </a:rPr>
                <a:t>Source Image</a:t>
              </a:r>
              <a:endParaRPr sz="900" b="0" i="0" u="none" strike="noStrike" cap="none" dirty="0">
                <a:solidFill>
                  <a:srgbClr val="000000"/>
                </a:solidFill>
                <a:sym typeface="Arial" panose="020B0604020202020204"/>
              </a:endParaRPr>
            </a:p>
          </p:txBody>
        </p:sp>
        <p:sp>
          <p:nvSpPr>
            <p:cNvPr id="13" name="Google Shape;212;p35"/>
            <p:cNvSpPr txBox="1"/>
            <p:nvPr/>
          </p:nvSpPr>
          <p:spPr>
            <a:xfrm>
              <a:off x="2957629" y="4814585"/>
              <a:ext cx="1367100" cy="323135"/>
            </a:xfrm>
            <a:prstGeom prst="rect">
              <a:avLst/>
            </a:prstGeom>
            <a:noFill/>
            <a:ln>
              <a:noFill/>
            </a:ln>
          </p:spPr>
          <p:txBody>
            <a:bodyPr spcFirstLastPara="1" wrap="square" lIns="91425" tIns="91425" rIns="91425" bIns="91425" anchor="t" anchorCtr="0">
              <a:spAutoFit/>
            </a:bodyPr>
            <a:lstStyle/>
            <a:p>
              <a:pPr lvl="0" algn="ctr">
                <a:buSzPts val="1100"/>
              </a:pPr>
              <a:r>
                <a:rPr lang="en-US" sz="900" dirty="0">
                  <a:solidFill>
                    <a:schemeClr val="dk1"/>
                  </a:solidFill>
                </a:rPr>
                <a:t>Target Image</a:t>
              </a:r>
              <a:endParaRPr sz="900" b="0" i="0" u="none" strike="noStrike" cap="none" dirty="0">
                <a:solidFill>
                  <a:srgbClr val="000000"/>
                </a:solidFill>
                <a:sym typeface="Arial" panose="020B0604020202020204"/>
              </a:endParaRPr>
            </a:p>
          </p:txBody>
        </p:sp>
        <p:sp>
          <p:nvSpPr>
            <p:cNvPr id="14" name="Google Shape;212;p35"/>
            <p:cNvSpPr txBox="1"/>
            <p:nvPr/>
          </p:nvSpPr>
          <p:spPr>
            <a:xfrm>
              <a:off x="1873108" y="4393408"/>
              <a:ext cx="1203631" cy="461635"/>
            </a:xfrm>
            <a:prstGeom prst="rect">
              <a:avLst/>
            </a:prstGeom>
            <a:noFill/>
            <a:ln>
              <a:noFill/>
            </a:ln>
          </p:spPr>
          <p:txBody>
            <a:bodyPr spcFirstLastPara="1" wrap="square" lIns="91425" tIns="91425" rIns="91425" bIns="91425" anchor="t" anchorCtr="0">
              <a:spAutoFit/>
            </a:bodyPr>
            <a:lstStyle/>
            <a:p>
              <a:pPr lvl="0" algn="ctr">
                <a:buSzPts val="1100"/>
              </a:pPr>
              <a:r>
                <a:rPr lang="en-US" altLang="zh-CN" sz="900" dirty="0">
                  <a:solidFill>
                    <a:schemeClr val="dk1"/>
                  </a:solidFill>
                </a:rPr>
                <a:t>Domain </a:t>
              </a:r>
            </a:p>
            <a:p>
              <a:pPr lvl="0" algn="ctr">
                <a:buSzPts val="1100"/>
              </a:pPr>
              <a:r>
                <a:rPr lang="en-US" altLang="zh-CN" sz="900" dirty="0">
                  <a:solidFill>
                    <a:schemeClr val="dk1"/>
                  </a:solidFill>
                </a:rPr>
                <a:t>Adaptation</a:t>
              </a:r>
              <a:endParaRPr sz="900" b="0" i="0" u="none" strike="noStrike" cap="none" dirty="0">
                <a:solidFill>
                  <a:srgbClr val="000000"/>
                </a:solidFill>
                <a:sym typeface="Arial" panose="020B0604020202020204"/>
              </a:endParaRPr>
            </a:p>
          </p:txBody>
        </p:sp>
        <p:pic>
          <p:nvPicPr>
            <p:cNvPr id="20" name="图片 19"/>
            <p:cNvPicPr>
              <a:picLocks noChangeAspect="1"/>
            </p:cNvPicPr>
            <p:nvPr/>
          </p:nvPicPr>
          <p:blipFill>
            <a:blip r:embed="rId4"/>
            <a:stretch>
              <a:fillRect/>
            </a:stretch>
          </p:blipFill>
          <p:spPr>
            <a:xfrm>
              <a:off x="413621" y="3862457"/>
              <a:ext cx="1644926" cy="925271"/>
            </a:xfrm>
            <a:prstGeom prst="rect">
              <a:avLst/>
            </a:prstGeom>
          </p:spPr>
        </p:pic>
        <p:pic>
          <p:nvPicPr>
            <p:cNvPr id="2" name="图片 1" descr="1"/>
            <p:cNvPicPr>
              <a:picLocks noChangeAspect="1"/>
            </p:cNvPicPr>
            <p:nvPr/>
          </p:nvPicPr>
          <p:blipFill>
            <a:blip r:embed="rId5"/>
            <a:stretch>
              <a:fillRect/>
            </a:stretch>
          </p:blipFill>
          <p:spPr>
            <a:xfrm>
              <a:off x="2871470" y="3862705"/>
              <a:ext cx="1649095" cy="9277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0">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uiExpand="1" build="p"/>
      <p:bldP spid="202" grpId="0"/>
      <p:bldP spid="6" grpId="0"/>
      <p:bldP spid="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4474248" y="1640612"/>
            <a:ext cx="4363280" cy="2350413"/>
          </a:xfrm>
          <a:prstGeom prst="rect">
            <a:avLst/>
          </a:prstGeom>
        </p:spPr>
      </p:pic>
      <p:sp>
        <p:nvSpPr>
          <p:cNvPr id="222" name="Google Shape;222;p37"/>
          <p:cNvSpPr txBox="1"/>
          <p:nvPr/>
        </p:nvSpPr>
        <p:spPr>
          <a:xfrm>
            <a:off x="5957144" y="3110934"/>
            <a:ext cx="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dirty="0">
                <a:solidFill>
                  <a:srgbClr val="FF0000"/>
                </a:solidFill>
              </a:rPr>
              <a:t>②</a:t>
            </a:r>
            <a:endParaRPr b="1" dirty="0">
              <a:solidFill>
                <a:srgbClr val="FF0000"/>
              </a:solidFill>
            </a:endParaRPr>
          </a:p>
        </p:txBody>
      </p:sp>
      <p:pic>
        <p:nvPicPr>
          <p:cNvPr id="4" name="图片 3">
            <a:extLst>
              <a:ext uri="{FF2B5EF4-FFF2-40B4-BE49-F238E27FC236}">
                <a16:creationId xmlns:a16="http://schemas.microsoft.com/office/drawing/2014/main" id="{16A3DA63-4373-535B-A93A-2F76B4FD3F1D}"/>
              </a:ext>
            </a:extLst>
          </p:cNvPr>
          <p:cNvPicPr preferRelativeResize="0">
            <a:picLocks/>
          </p:cNvPicPr>
          <p:nvPr/>
        </p:nvPicPr>
        <p:blipFill>
          <a:blip r:embed="rId4"/>
          <a:stretch>
            <a:fillRect/>
          </a:stretch>
        </p:blipFill>
        <p:spPr>
          <a:xfrm>
            <a:off x="5407118" y="2057400"/>
            <a:ext cx="2367663" cy="1554956"/>
          </a:xfrm>
          <a:prstGeom prst="rect">
            <a:avLst/>
          </a:prstGeom>
        </p:spPr>
      </p:pic>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990"/>
              <a:buFont typeface="Arial" panose="020B0604020202020204"/>
              <a:buNone/>
            </a:pPr>
            <a:r>
              <a:rPr lang="en-US" altLang="zh-CN" sz="2320" dirty="0"/>
              <a:t>Microevents: How ROG Handles the Straggler Effect</a:t>
            </a:r>
            <a:endParaRPr sz="2320" dirty="0"/>
          </a:p>
        </p:txBody>
      </p:sp>
      <p:sp>
        <p:nvSpPr>
          <p:cNvPr id="221" name="Google Shape;221;p37"/>
          <p:cNvSpPr txBox="1"/>
          <p:nvPr/>
        </p:nvSpPr>
        <p:spPr>
          <a:xfrm>
            <a:off x="5038227" y="3110934"/>
            <a:ext cx="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dirty="0">
                <a:solidFill>
                  <a:srgbClr val="FF0000"/>
                </a:solidFill>
              </a:rPr>
              <a:t>①</a:t>
            </a:r>
            <a:endParaRPr b="1" dirty="0">
              <a:solidFill>
                <a:srgbClr val="FF0000"/>
              </a:solidFill>
            </a:endParaRPr>
          </a:p>
        </p:txBody>
      </p:sp>
      <p:sp>
        <p:nvSpPr>
          <p:cNvPr id="223" name="Google Shape;223;p37"/>
          <p:cNvSpPr txBox="1"/>
          <p:nvPr/>
        </p:nvSpPr>
        <p:spPr>
          <a:xfrm>
            <a:off x="6581344" y="3156965"/>
            <a:ext cx="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dirty="0">
                <a:solidFill>
                  <a:srgbClr val="FF0000"/>
                </a:solidFill>
              </a:rPr>
              <a:t>③</a:t>
            </a:r>
            <a:endParaRPr b="1" dirty="0">
              <a:solidFill>
                <a:srgbClr val="FF0000"/>
              </a:solidFill>
            </a:endParaRPr>
          </a:p>
        </p:txBody>
      </p:sp>
      <p:sp>
        <p:nvSpPr>
          <p:cNvPr id="5" name="文本框 4"/>
          <p:cNvSpPr txBox="1"/>
          <p:nvPr/>
        </p:nvSpPr>
        <p:spPr>
          <a:xfrm>
            <a:off x="311698" y="3575214"/>
            <a:ext cx="4260300" cy="646331"/>
          </a:xfrm>
          <a:prstGeom prst="rect">
            <a:avLst/>
          </a:prstGeom>
          <a:noFill/>
        </p:spPr>
        <p:txBody>
          <a:bodyPr wrap="square" rtlCol="0">
            <a:spAutoFit/>
          </a:bodyPr>
          <a:lstStyle/>
          <a:p>
            <a:pPr marL="603250" lvl="1" indent="0" algn="l" rtl="0">
              <a:spcBef>
                <a:spcPts val="0"/>
              </a:spcBef>
              <a:spcAft>
                <a:spcPts val="0"/>
              </a:spcAft>
              <a:buClr>
                <a:schemeClr val="dk1"/>
              </a:buClr>
              <a:buSzPts val="1300"/>
              <a:buNone/>
            </a:pPr>
            <a:r>
              <a:rPr lang="en-US" altLang="zh-CN" sz="1200" dirty="0">
                <a:solidFill>
                  <a:schemeClr val="dk1"/>
                </a:solidFill>
              </a:rPr>
              <a:t>③ </a:t>
            </a:r>
            <a:r>
              <a:rPr lang="en-US" altLang="zh-CN" sz="1200" b="1" dirty="0">
                <a:solidFill>
                  <a:schemeClr val="dk1"/>
                </a:solidFill>
              </a:rPr>
              <a:t>Bandwidth rises</a:t>
            </a:r>
            <a:r>
              <a:rPr lang="en-US" altLang="zh-CN" sz="1200" dirty="0">
                <a:solidFill>
                  <a:schemeClr val="dk1"/>
                </a:solidFill>
              </a:rPr>
              <a:t>: this robot quickly catches up with others because it is allowed to transmit fewer number of rows than other robots.</a:t>
            </a:r>
          </a:p>
        </p:txBody>
      </p:sp>
      <p:sp>
        <p:nvSpPr>
          <p:cNvPr id="6" name="文本框 5"/>
          <p:cNvSpPr txBox="1"/>
          <p:nvPr/>
        </p:nvSpPr>
        <p:spPr>
          <a:xfrm>
            <a:off x="311699" y="2464603"/>
            <a:ext cx="4260299" cy="646331"/>
          </a:xfrm>
          <a:prstGeom prst="rect">
            <a:avLst/>
          </a:prstGeom>
          <a:noFill/>
        </p:spPr>
        <p:txBody>
          <a:bodyPr wrap="square" rtlCol="0">
            <a:spAutoFit/>
          </a:bodyPr>
          <a:lstStyle/>
          <a:p>
            <a:pPr marL="603250" lvl="1" indent="0" algn="l" rtl="0">
              <a:spcBef>
                <a:spcPts val="0"/>
              </a:spcBef>
              <a:spcAft>
                <a:spcPts val="0"/>
              </a:spcAft>
              <a:buClr>
                <a:schemeClr val="dk1"/>
              </a:buClr>
              <a:buSzPts val="1300"/>
              <a:buNone/>
            </a:pPr>
            <a:r>
              <a:rPr lang="en-US" altLang="zh-CN" sz="1200" dirty="0">
                <a:solidFill>
                  <a:schemeClr val="dk1"/>
                </a:solidFill>
              </a:rPr>
              <a:t>② </a:t>
            </a:r>
            <a:r>
              <a:rPr lang="en-US" altLang="zh-CN" sz="1200" b="1" dirty="0">
                <a:solidFill>
                  <a:schemeClr val="dk1"/>
                </a:solidFill>
              </a:rPr>
              <a:t>Bandwidth degrades</a:t>
            </a:r>
            <a:r>
              <a:rPr lang="en-US" altLang="zh-CN" sz="1200" dirty="0">
                <a:solidFill>
                  <a:schemeClr val="dk1"/>
                </a:solidFill>
              </a:rPr>
              <a:t>: this robot becomes a straggler and is required to transmit the minimal number of rows to lower the speed of falling behind.</a:t>
            </a:r>
          </a:p>
        </p:txBody>
      </p:sp>
      <p:sp>
        <p:nvSpPr>
          <p:cNvPr id="7" name="文本框 6"/>
          <p:cNvSpPr txBox="1"/>
          <p:nvPr/>
        </p:nvSpPr>
        <p:spPr>
          <a:xfrm>
            <a:off x="907718" y="1465472"/>
            <a:ext cx="3664280" cy="830997"/>
          </a:xfrm>
          <a:prstGeom prst="rect">
            <a:avLst/>
          </a:prstGeom>
          <a:noFill/>
        </p:spPr>
        <p:txBody>
          <a:bodyPr wrap="square" rtlCol="0">
            <a:spAutoFit/>
          </a:bodyPr>
          <a:lstStyle/>
          <a:p>
            <a:r>
              <a:rPr lang="en-US" altLang="zh-CN" sz="1200" dirty="0">
                <a:solidFill>
                  <a:schemeClr val="dk1"/>
                </a:solidFill>
              </a:rPr>
              <a:t>① </a:t>
            </a:r>
            <a:r>
              <a:rPr lang="en-US" altLang="zh-CN" sz="1200" b="1" dirty="0">
                <a:solidFill>
                  <a:schemeClr val="dk1"/>
                </a:solidFill>
              </a:rPr>
              <a:t>Bandwidth fluctuating</a:t>
            </a:r>
            <a:r>
              <a:rPr lang="en-US" altLang="zh-CN" sz="1200" dirty="0">
                <a:solidFill>
                  <a:schemeClr val="dk1"/>
                </a:solidFill>
              </a:rPr>
              <a:t>: ROG adaptively adjusts the number of rows to be transmitted to avoid this robot from falling behind.</a:t>
            </a:r>
          </a:p>
          <a:p>
            <a:endParaRPr lang="zh-CN" altLang="en-US" sz="1200" dirty="0"/>
          </a:p>
        </p:txBody>
      </p:sp>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13</a:t>
            </a:fld>
            <a:endParaRPr lang="zh-CN"/>
          </a:p>
        </p:txBody>
      </p:sp>
      <p:pic>
        <p:nvPicPr>
          <p:cNvPr id="8" name="图片 7">
            <a:extLst>
              <a:ext uri="{FF2B5EF4-FFF2-40B4-BE49-F238E27FC236}">
                <a16:creationId xmlns:a16="http://schemas.microsoft.com/office/drawing/2014/main" id="{9240D817-A88A-DEC2-E1AC-680223B7A3AF}"/>
              </a:ext>
            </a:extLst>
          </p:cNvPr>
          <p:cNvPicPr preferRelativeResize="0">
            <a:picLocks/>
          </p:cNvPicPr>
          <p:nvPr/>
        </p:nvPicPr>
        <p:blipFill>
          <a:blip r:embed="rId4"/>
          <a:stretch>
            <a:fillRect/>
          </a:stretch>
        </p:blipFill>
        <p:spPr>
          <a:xfrm>
            <a:off x="6637526" y="2057400"/>
            <a:ext cx="1136036" cy="15549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zh-CN" sz="2320"/>
              <a:t>ROG’s Performance on Various Applications and Environments</a:t>
            </a:r>
            <a:endParaRPr sz="2320"/>
          </a:p>
        </p:txBody>
      </p:sp>
      <p:sp>
        <p:nvSpPr>
          <p:cNvPr id="208" name="Google Shape;208;p35"/>
          <p:cNvSpPr txBox="1">
            <a:spLocks noGrp="1"/>
          </p:cNvSpPr>
          <p:nvPr>
            <p:ph type="body" idx="1"/>
          </p:nvPr>
        </p:nvSpPr>
        <p:spPr>
          <a:xfrm>
            <a:off x="711550" y="4328803"/>
            <a:ext cx="8309700" cy="648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altLang="zh-CN" sz="1300" b="1" dirty="0">
                <a:solidFill>
                  <a:schemeClr val="dk1"/>
                </a:solidFill>
              </a:rPr>
              <a:t>For</a:t>
            </a:r>
            <a:r>
              <a:rPr lang="zh-CN" altLang="zh-CN" sz="1300" b="1" dirty="0">
                <a:solidFill>
                  <a:schemeClr val="dk1"/>
                </a:solidFill>
              </a:rPr>
              <a:t> various real-world online learning robotic applications and real-world environments</a:t>
            </a:r>
            <a:r>
              <a:rPr lang="en-US" altLang="zh-CN" sz="1300" b="1" dirty="0">
                <a:solidFill>
                  <a:schemeClr val="dk1"/>
                </a:solidFill>
              </a:rPr>
              <a:t>,</a:t>
            </a:r>
            <a:r>
              <a:rPr lang="zh-CN" altLang="en-US" sz="1300" b="1" dirty="0">
                <a:solidFill>
                  <a:schemeClr val="dk1"/>
                </a:solidFill>
              </a:rPr>
              <a:t> </a:t>
            </a:r>
            <a:r>
              <a:rPr lang="zh-CN" sz="1300" b="1" dirty="0">
                <a:solidFill>
                  <a:schemeClr val="dk1"/>
                </a:solidFill>
              </a:rPr>
              <a:t>ROG’s advantages in high training accuracy and </a:t>
            </a:r>
            <a:r>
              <a:rPr lang="en-US" altLang="zh-CN" sz="1300" b="1" dirty="0">
                <a:solidFill>
                  <a:schemeClr val="dk1"/>
                </a:solidFill>
              </a:rPr>
              <a:t>low energy consumption </a:t>
            </a:r>
            <a:r>
              <a:rPr lang="zh-CN" sz="1300" b="1" dirty="0">
                <a:solidFill>
                  <a:schemeClr val="dk1"/>
                </a:solidFill>
              </a:rPr>
              <a:t>remain</a:t>
            </a:r>
            <a:r>
              <a:rPr lang="en-US" altLang="zh-CN" sz="1300" b="1" dirty="0">
                <a:solidFill>
                  <a:schemeClr val="dk1"/>
                </a:solidFill>
              </a:rPr>
              <a:t>.</a:t>
            </a:r>
            <a:endParaRPr lang="zh-CN" sz="1300" b="1" dirty="0">
              <a:solidFill>
                <a:schemeClr val="dk1"/>
              </a:solidFill>
            </a:endParaRPr>
          </a:p>
        </p:txBody>
      </p:sp>
      <p:sp>
        <p:nvSpPr>
          <p:cNvPr id="210" name="Google Shape;210;p35"/>
          <p:cNvSpPr txBox="1"/>
          <p:nvPr/>
        </p:nvSpPr>
        <p:spPr>
          <a:xfrm>
            <a:off x="5449684" y="1017725"/>
            <a:ext cx="2769916" cy="353913"/>
          </a:xfrm>
          <a:prstGeom prst="rect">
            <a:avLst/>
          </a:prstGeom>
          <a:noFill/>
          <a:ln>
            <a:noFill/>
          </a:ln>
        </p:spPr>
        <p:txBody>
          <a:bodyPr spcFirstLastPara="1" wrap="square" lIns="91425" tIns="91425" rIns="91425" bIns="91425" anchor="t" anchorCtr="0">
            <a:spAutoFit/>
          </a:bodyPr>
          <a:lstStyle/>
          <a:p>
            <a:pPr lvl="0" algn="ctr">
              <a:buSzPts val="1100"/>
            </a:pPr>
            <a:r>
              <a:rPr lang="en-US" altLang="zh-CN" sz="1100" dirty="0">
                <a:solidFill>
                  <a:schemeClr val="dk1"/>
                </a:solidFill>
              </a:rPr>
              <a:t>Domain Adaptation in </a:t>
            </a:r>
            <a:r>
              <a:rPr lang="en-US" altLang="zh-CN" sz="1100" dirty="0"/>
              <a:t>Indoor Scenario</a:t>
            </a:r>
          </a:p>
        </p:txBody>
      </p:sp>
      <p:sp>
        <p:nvSpPr>
          <p:cNvPr id="212" name="Google Shape;212;p35"/>
          <p:cNvSpPr txBox="1"/>
          <p:nvPr/>
        </p:nvSpPr>
        <p:spPr>
          <a:xfrm>
            <a:off x="1170626" y="973235"/>
            <a:ext cx="2673249" cy="353913"/>
          </a:xfrm>
          <a:prstGeom prst="rect">
            <a:avLst/>
          </a:prstGeom>
          <a:noFill/>
          <a:ln>
            <a:noFill/>
          </a:ln>
        </p:spPr>
        <p:txBody>
          <a:bodyPr spcFirstLastPara="1" wrap="square" lIns="91425" tIns="91425" rIns="91425" bIns="91425" anchor="t" anchorCtr="0">
            <a:spAutoFit/>
          </a:bodyPr>
          <a:lstStyle/>
          <a:p>
            <a:pPr lvl="0" algn="ctr">
              <a:buSzPts val="1100"/>
            </a:pPr>
            <a:r>
              <a:rPr lang="en-US" altLang="zh-CN" sz="1100" dirty="0">
                <a:solidFill>
                  <a:schemeClr val="dk1"/>
                </a:solidFill>
              </a:rPr>
              <a:t>Implicit Mapping in Indoor Scenario</a:t>
            </a:r>
            <a:endParaRPr sz="11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3" name="图片 2"/>
          <p:cNvPicPr>
            <a:picLocks noChangeAspect="1"/>
          </p:cNvPicPr>
          <p:nvPr/>
        </p:nvPicPr>
        <p:blipFill rotWithShape="1">
          <a:blip r:embed="rId3"/>
          <a:srcRect t="48895"/>
          <a:stretch>
            <a:fillRect/>
          </a:stretch>
        </p:blipFill>
        <p:spPr>
          <a:xfrm>
            <a:off x="329957" y="2751574"/>
            <a:ext cx="4127488" cy="1690238"/>
          </a:xfrm>
          <a:prstGeom prst="rect">
            <a:avLst/>
          </a:prstGeom>
        </p:spPr>
      </p:pic>
      <p:pic>
        <p:nvPicPr>
          <p:cNvPr id="7" name="图片 6"/>
          <p:cNvPicPr>
            <a:picLocks noChangeAspect="1"/>
          </p:cNvPicPr>
          <p:nvPr/>
        </p:nvPicPr>
        <p:blipFill rotWithShape="1">
          <a:blip r:embed="rId4"/>
          <a:srcRect t="50345"/>
          <a:stretch>
            <a:fillRect/>
          </a:stretch>
        </p:blipFill>
        <p:spPr>
          <a:xfrm>
            <a:off x="4777379" y="2855675"/>
            <a:ext cx="4040125" cy="1599078"/>
          </a:xfrm>
          <a:prstGeom prst="rect">
            <a:avLst/>
          </a:prstGeom>
        </p:spPr>
      </p:pic>
      <p:pic>
        <p:nvPicPr>
          <p:cNvPr id="21" name="图片 20"/>
          <p:cNvPicPr>
            <a:picLocks noChangeAspect="1"/>
          </p:cNvPicPr>
          <p:nvPr/>
        </p:nvPicPr>
        <p:blipFill>
          <a:blip r:embed="rId5"/>
          <a:stretch>
            <a:fillRect/>
          </a:stretch>
        </p:blipFill>
        <p:spPr>
          <a:xfrm>
            <a:off x="1219033" y="1291765"/>
            <a:ext cx="2576434" cy="1449244"/>
          </a:xfrm>
          <a:prstGeom prst="rect">
            <a:avLst/>
          </a:prstGeom>
        </p:spPr>
      </p:pic>
      <p:sp>
        <p:nvSpPr>
          <p:cNvPr id="4" name="灯片编号占位符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14</a:t>
            </a:fld>
            <a:endParaRPr lang="zh-CN"/>
          </a:p>
        </p:txBody>
      </p:sp>
      <p:cxnSp>
        <p:nvCxnSpPr>
          <p:cNvPr id="9" name="直接连接符 8"/>
          <p:cNvCxnSpPr/>
          <p:nvPr/>
        </p:nvCxnSpPr>
        <p:spPr>
          <a:xfrm>
            <a:off x="4517335" y="1078396"/>
            <a:ext cx="0" cy="316629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Google Shape;165;p29">
            <a:extLst>
              <a:ext uri="{FF2B5EF4-FFF2-40B4-BE49-F238E27FC236}">
                <a16:creationId xmlns:a16="http://schemas.microsoft.com/office/drawing/2014/main" id="{0E054CA7-A467-7E47-36FA-E49203CD8566}"/>
              </a:ext>
            </a:extLst>
          </p:cNvPr>
          <p:cNvSpPr/>
          <p:nvPr/>
        </p:nvSpPr>
        <p:spPr>
          <a:xfrm>
            <a:off x="6495319" y="1987330"/>
            <a:ext cx="601373" cy="23971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12;p35">
            <a:extLst>
              <a:ext uri="{FF2B5EF4-FFF2-40B4-BE49-F238E27FC236}">
                <a16:creationId xmlns:a16="http://schemas.microsoft.com/office/drawing/2014/main" id="{4232FCF3-95D8-FE14-EDD5-AD1236D85526}"/>
              </a:ext>
            </a:extLst>
          </p:cNvPr>
          <p:cNvSpPr txBox="1"/>
          <p:nvPr/>
        </p:nvSpPr>
        <p:spPr>
          <a:xfrm>
            <a:off x="4870139" y="2619031"/>
            <a:ext cx="1367100" cy="323135"/>
          </a:xfrm>
          <a:prstGeom prst="rect">
            <a:avLst/>
          </a:prstGeom>
          <a:noFill/>
          <a:ln>
            <a:noFill/>
          </a:ln>
        </p:spPr>
        <p:txBody>
          <a:bodyPr spcFirstLastPara="1" wrap="square" lIns="91425" tIns="91425" rIns="91425" bIns="91425" anchor="t" anchorCtr="0">
            <a:spAutoFit/>
          </a:bodyPr>
          <a:lstStyle/>
          <a:p>
            <a:pPr lvl="0" algn="ctr">
              <a:buSzPts val="1100"/>
            </a:pPr>
            <a:r>
              <a:rPr lang="en-US" sz="900" dirty="0">
                <a:solidFill>
                  <a:schemeClr val="dk1"/>
                </a:solidFill>
              </a:rPr>
              <a:t>Source Image</a:t>
            </a:r>
            <a:endParaRPr sz="900" b="0" i="0" u="none" strike="noStrike" cap="none" dirty="0">
              <a:solidFill>
                <a:srgbClr val="000000"/>
              </a:solidFill>
              <a:sym typeface="Arial" panose="020B0604020202020204"/>
            </a:endParaRPr>
          </a:p>
        </p:txBody>
      </p:sp>
      <p:sp>
        <p:nvSpPr>
          <p:cNvPr id="10" name="Google Shape;212;p35">
            <a:extLst>
              <a:ext uri="{FF2B5EF4-FFF2-40B4-BE49-F238E27FC236}">
                <a16:creationId xmlns:a16="http://schemas.microsoft.com/office/drawing/2014/main" id="{D5C3969B-9BED-4BB8-F314-68E49C5ABCC9}"/>
              </a:ext>
            </a:extLst>
          </p:cNvPr>
          <p:cNvSpPr txBox="1"/>
          <p:nvPr/>
        </p:nvSpPr>
        <p:spPr>
          <a:xfrm>
            <a:off x="7278712" y="2667027"/>
            <a:ext cx="1367100" cy="323135"/>
          </a:xfrm>
          <a:prstGeom prst="rect">
            <a:avLst/>
          </a:prstGeom>
          <a:noFill/>
          <a:ln>
            <a:noFill/>
          </a:ln>
        </p:spPr>
        <p:txBody>
          <a:bodyPr spcFirstLastPara="1" wrap="square" lIns="91425" tIns="91425" rIns="91425" bIns="91425" anchor="t" anchorCtr="0">
            <a:spAutoFit/>
          </a:bodyPr>
          <a:lstStyle/>
          <a:p>
            <a:pPr lvl="0" algn="ctr">
              <a:buSzPts val="1100"/>
            </a:pPr>
            <a:r>
              <a:rPr lang="en-US" sz="900" dirty="0">
                <a:solidFill>
                  <a:schemeClr val="dk1"/>
                </a:solidFill>
              </a:rPr>
              <a:t>Target Image</a:t>
            </a:r>
            <a:endParaRPr sz="900" b="0" i="0" u="none" strike="noStrike" cap="none" dirty="0">
              <a:solidFill>
                <a:srgbClr val="000000"/>
              </a:solidFill>
              <a:sym typeface="Arial" panose="020B0604020202020204"/>
            </a:endParaRPr>
          </a:p>
        </p:txBody>
      </p:sp>
      <p:sp>
        <p:nvSpPr>
          <p:cNvPr id="11" name="Google Shape;212;p35">
            <a:extLst>
              <a:ext uri="{FF2B5EF4-FFF2-40B4-BE49-F238E27FC236}">
                <a16:creationId xmlns:a16="http://schemas.microsoft.com/office/drawing/2014/main" id="{A8BF353B-2540-F508-C6F0-DC89CE98AE9D}"/>
              </a:ext>
            </a:extLst>
          </p:cNvPr>
          <p:cNvSpPr txBox="1"/>
          <p:nvPr/>
        </p:nvSpPr>
        <p:spPr>
          <a:xfrm>
            <a:off x="6234188" y="2176001"/>
            <a:ext cx="1203631" cy="461635"/>
          </a:xfrm>
          <a:prstGeom prst="rect">
            <a:avLst/>
          </a:prstGeom>
          <a:noFill/>
          <a:ln>
            <a:noFill/>
          </a:ln>
        </p:spPr>
        <p:txBody>
          <a:bodyPr spcFirstLastPara="1" wrap="square" lIns="91425" tIns="91425" rIns="91425" bIns="91425" anchor="t" anchorCtr="0">
            <a:spAutoFit/>
          </a:bodyPr>
          <a:lstStyle/>
          <a:p>
            <a:pPr lvl="0" algn="ctr">
              <a:buSzPts val="1100"/>
            </a:pPr>
            <a:r>
              <a:rPr lang="en-US" altLang="zh-CN" sz="900" dirty="0">
                <a:solidFill>
                  <a:schemeClr val="dk1"/>
                </a:solidFill>
              </a:rPr>
              <a:t>Domain </a:t>
            </a:r>
          </a:p>
          <a:p>
            <a:pPr lvl="0" algn="ctr">
              <a:buSzPts val="1100"/>
            </a:pPr>
            <a:r>
              <a:rPr lang="en-US" altLang="zh-CN" sz="900" dirty="0">
                <a:solidFill>
                  <a:schemeClr val="dk1"/>
                </a:solidFill>
              </a:rPr>
              <a:t>Adaptation</a:t>
            </a:r>
            <a:endParaRPr sz="900" b="0" i="0" u="none" strike="noStrike" cap="none" dirty="0">
              <a:solidFill>
                <a:srgbClr val="000000"/>
              </a:solidFill>
              <a:sym typeface="Arial" panose="020B0604020202020204"/>
            </a:endParaRPr>
          </a:p>
        </p:txBody>
      </p:sp>
      <p:pic>
        <p:nvPicPr>
          <p:cNvPr id="17" name="图片 16">
            <a:extLst>
              <a:ext uri="{FF2B5EF4-FFF2-40B4-BE49-F238E27FC236}">
                <a16:creationId xmlns:a16="http://schemas.microsoft.com/office/drawing/2014/main" id="{6ED4470F-874D-B1F1-8DE8-3FF6D0D1995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r="17941"/>
          <a:stretch/>
        </p:blipFill>
        <p:spPr>
          <a:xfrm>
            <a:off x="4670341" y="1485965"/>
            <a:ext cx="1722954" cy="1181061"/>
          </a:xfrm>
          <a:prstGeom prst="rect">
            <a:avLst/>
          </a:prstGeom>
        </p:spPr>
      </p:pic>
      <p:pic>
        <p:nvPicPr>
          <p:cNvPr id="19" name="图片 18">
            <a:extLst>
              <a:ext uri="{FF2B5EF4-FFF2-40B4-BE49-F238E27FC236}">
                <a16:creationId xmlns:a16="http://schemas.microsoft.com/office/drawing/2014/main" id="{06AA2EA3-448F-3A52-DBBA-E9103908ECCF}"/>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40000" contrast="20000"/>
                    </a14:imgEffect>
                  </a14:imgLayer>
                </a14:imgProps>
              </a:ext>
            </a:extLst>
          </a:blip>
          <a:srcRect b="9561"/>
          <a:stretch/>
        </p:blipFill>
        <p:spPr>
          <a:xfrm>
            <a:off x="7158932" y="1485943"/>
            <a:ext cx="1741229" cy="11810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zh-CN" sz="2320"/>
              <a:t>Conclusion</a:t>
            </a:r>
            <a:endParaRPr sz="2320"/>
          </a:p>
        </p:txBody>
      </p:sp>
      <p:sp>
        <p:nvSpPr>
          <p:cNvPr id="218" name="Google Shape;218;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Clr>
                <a:schemeClr val="dk1"/>
              </a:buClr>
              <a:buSzPts val="1300"/>
              <a:buChar char="➢"/>
            </a:pPr>
            <a:r>
              <a:rPr lang="zh-CN" sz="1300" dirty="0">
                <a:solidFill>
                  <a:schemeClr val="dk1"/>
                </a:solidFill>
              </a:rPr>
              <a:t>In this </a:t>
            </a:r>
            <a:r>
              <a:rPr lang="en-US" altLang="zh-CN" sz="1300" dirty="0">
                <a:solidFill>
                  <a:schemeClr val="dk1"/>
                </a:solidFill>
              </a:rPr>
              <a:t>talk</a:t>
            </a:r>
            <a:r>
              <a:rPr lang="zh-CN" sz="1300" dirty="0">
                <a:solidFill>
                  <a:schemeClr val="dk1"/>
                </a:solidFill>
              </a:rPr>
              <a:t>, we present</a:t>
            </a:r>
            <a:r>
              <a:rPr lang="en-US" altLang="zh-CN" sz="1300" dirty="0">
                <a:solidFill>
                  <a:schemeClr val="dk1"/>
                </a:solidFill>
              </a:rPr>
              <a:t>ed</a:t>
            </a:r>
            <a:r>
              <a:rPr lang="zh-CN" sz="1300" dirty="0">
                <a:solidFill>
                  <a:schemeClr val="dk1"/>
                </a:solidFill>
              </a:rPr>
              <a:t> ROG, a ROw-Granulated distributed training system optimized for robotic IoT networks.</a:t>
            </a: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zh-CN" sz="1300" dirty="0">
                <a:solidFill>
                  <a:schemeClr val="dk1"/>
                </a:solidFill>
              </a:rPr>
              <a:t>ROG breaks up the granularity of model synchronization into rows and applies adaptive scheduling to the transmission of each row, fulfilling </a:t>
            </a:r>
            <a:r>
              <a:rPr lang="en-US" altLang="zh-CN" sz="1300" dirty="0">
                <a:solidFill>
                  <a:schemeClr val="dk1"/>
                </a:solidFill>
              </a:rPr>
              <a:t>2Gs</a:t>
            </a:r>
            <a:r>
              <a:rPr lang="zh-CN" sz="1300" dirty="0">
                <a:solidFill>
                  <a:schemeClr val="dk1"/>
                </a:solidFill>
              </a:rPr>
              <a:t>. </a:t>
            </a:r>
            <a:endParaRPr sz="1300" dirty="0">
              <a:solidFill>
                <a:schemeClr val="dk1"/>
              </a:solidFill>
            </a:endParaRPr>
          </a:p>
          <a:p>
            <a:pPr marL="914400" lvl="1" indent="-311150" algn="l" rtl="0">
              <a:spcBef>
                <a:spcPts val="0"/>
              </a:spcBef>
              <a:spcAft>
                <a:spcPts val="0"/>
              </a:spcAft>
              <a:buClr>
                <a:schemeClr val="dk1"/>
              </a:buClr>
              <a:buSzPts val="1300"/>
              <a:buChar char="○"/>
            </a:pPr>
            <a:r>
              <a:rPr lang="zh-CN" sz="1300" dirty="0">
                <a:solidFill>
                  <a:schemeClr val="dk1"/>
                </a:solidFill>
              </a:rPr>
              <a:t>ROG is easy to use. It took only tens of lines of code to apply ROG to existing ML applications.</a:t>
            </a:r>
            <a:endParaRPr sz="1300" dirty="0">
              <a:solidFill>
                <a:schemeClr val="dk1"/>
              </a:solidFill>
            </a:endParaRPr>
          </a:p>
          <a:p>
            <a:pPr marL="457200" lvl="0" indent="-311150" algn="l" rtl="0">
              <a:lnSpc>
                <a:spcPct val="115000"/>
              </a:lnSpc>
              <a:spcBef>
                <a:spcPts val="1000"/>
              </a:spcBef>
              <a:spcAft>
                <a:spcPts val="0"/>
              </a:spcAft>
              <a:buClr>
                <a:schemeClr val="dk1"/>
              </a:buClr>
              <a:buSzPts val="1300"/>
              <a:buChar char="➢"/>
            </a:pPr>
            <a:r>
              <a:rPr lang="zh-CN" sz="1300" dirty="0">
                <a:solidFill>
                  <a:schemeClr val="dk1"/>
                </a:solidFill>
              </a:rPr>
              <a:t>By </a:t>
            </a:r>
            <a:r>
              <a:rPr lang="en-US" altLang="zh-CN" sz="1300" dirty="0">
                <a:solidFill>
                  <a:schemeClr val="dk1"/>
                </a:solidFill>
              </a:rPr>
              <a:t>better trading off 2 goals for bandwidth fluctuation in wireless networks</a:t>
            </a:r>
            <a:r>
              <a:rPr lang="zh-CN" sz="1300" dirty="0">
                <a:solidFill>
                  <a:schemeClr val="dk1"/>
                </a:solidFill>
              </a:rPr>
              <a:t>, ROG will nurture diverse ML applications deployed on mobile robots in the field.</a:t>
            </a:r>
            <a:endParaRPr sz="1300" dirty="0">
              <a:solidFill>
                <a:schemeClr val="dk1"/>
              </a:solidFill>
            </a:endParaRPr>
          </a:p>
          <a:p>
            <a:pPr marL="457200" lvl="0" indent="-311150" algn="l" rtl="0">
              <a:lnSpc>
                <a:spcPct val="115000"/>
              </a:lnSpc>
              <a:spcBef>
                <a:spcPts val="1000"/>
              </a:spcBef>
              <a:spcAft>
                <a:spcPts val="0"/>
              </a:spcAft>
              <a:buClr>
                <a:schemeClr val="dk1"/>
              </a:buClr>
              <a:buSzPts val="1300"/>
              <a:buChar char="➢"/>
            </a:pPr>
            <a:r>
              <a:rPr lang="zh-CN" sz="1300" dirty="0">
                <a:solidFill>
                  <a:schemeClr val="dk1"/>
                </a:solidFill>
              </a:rPr>
              <a:t>ROG’s future work:</a:t>
            </a:r>
            <a:endParaRPr sz="13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zh-CN" sz="1300" dirty="0">
                <a:solidFill>
                  <a:schemeClr val="dk1"/>
                </a:solidFill>
              </a:rPr>
              <a:t>Integrate ROG with existing methods for accelerating distributed training such as pipelining communication and computation (Pipe-SGD [NIPS ‘18]).</a:t>
            </a:r>
            <a:endParaRPr sz="1300" dirty="0">
              <a:solidFill>
                <a:schemeClr val="dk1"/>
              </a:solidFill>
            </a:endParaRPr>
          </a:p>
          <a:p>
            <a:pPr marL="457200" lvl="0" indent="-311150" algn="l" rtl="0">
              <a:lnSpc>
                <a:spcPct val="115000"/>
              </a:lnSpc>
              <a:spcBef>
                <a:spcPts val="1000"/>
              </a:spcBef>
              <a:spcAft>
                <a:spcPts val="0"/>
              </a:spcAft>
              <a:buClr>
                <a:schemeClr val="dk1"/>
              </a:buClr>
              <a:buSzPts val="1300"/>
              <a:buChar char="➢"/>
            </a:pPr>
            <a:r>
              <a:rPr lang="zh-CN" sz="1300" dirty="0">
                <a:solidFill>
                  <a:schemeClr val="dk1"/>
                </a:solidFill>
              </a:rPr>
              <a:t>ROG’s artifact is available at </a:t>
            </a:r>
            <a:r>
              <a:rPr lang="zh-CN" sz="1300" u="sng" dirty="0">
                <a:solidFill>
                  <a:schemeClr val="hlink"/>
                </a:solidFill>
                <a:hlinkClick r:id="rId3"/>
              </a:rPr>
              <a:t>https://github.com/hku-systems/ROG</a:t>
            </a:r>
            <a:endParaRPr sz="1300" dirty="0">
              <a:solidFill>
                <a:schemeClr val="dk1"/>
              </a:solidFill>
            </a:endParaRPr>
          </a:p>
        </p:txBody>
      </p:sp>
      <p:pic>
        <p:nvPicPr>
          <p:cNvPr id="219" name="Google Shape;219;p36"/>
          <p:cNvPicPr preferRelativeResize="0"/>
          <p:nvPr/>
        </p:nvPicPr>
        <p:blipFill rotWithShape="1">
          <a:blip r:embed="rId4"/>
          <a:srcRect/>
          <a:stretch>
            <a:fillRect/>
          </a:stretch>
        </p:blipFill>
        <p:spPr>
          <a:xfrm>
            <a:off x="5905950" y="4031525"/>
            <a:ext cx="719999" cy="720001"/>
          </a:xfrm>
          <a:prstGeom prst="rect">
            <a:avLst/>
          </a:prstGeom>
          <a:noFill/>
          <a:ln>
            <a:noFill/>
          </a:ln>
        </p:spPr>
      </p:pic>
      <p:pic>
        <p:nvPicPr>
          <p:cNvPr id="220" name="Google Shape;220;p36"/>
          <p:cNvPicPr preferRelativeResize="0"/>
          <p:nvPr/>
        </p:nvPicPr>
        <p:blipFill rotWithShape="1">
          <a:blip r:embed="rId5"/>
          <a:srcRect/>
          <a:stretch>
            <a:fillRect/>
          </a:stretch>
        </p:blipFill>
        <p:spPr>
          <a:xfrm>
            <a:off x="6805945" y="4031525"/>
            <a:ext cx="719999" cy="720001"/>
          </a:xfrm>
          <a:prstGeom prst="rect">
            <a:avLst/>
          </a:prstGeom>
          <a:noFill/>
          <a:ln>
            <a:noFill/>
          </a:ln>
        </p:spPr>
      </p:pic>
      <p:pic>
        <p:nvPicPr>
          <p:cNvPr id="221" name="Google Shape;221;p36"/>
          <p:cNvPicPr preferRelativeResize="0"/>
          <p:nvPr/>
        </p:nvPicPr>
        <p:blipFill rotWithShape="1">
          <a:blip r:embed="rId6"/>
          <a:srcRect/>
          <a:stretch>
            <a:fillRect/>
          </a:stretch>
        </p:blipFill>
        <p:spPr>
          <a:xfrm>
            <a:off x="7705945" y="4031525"/>
            <a:ext cx="719999" cy="720001"/>
          </a:xfrm>
          <a:prstGeom prst="rect">
            <a:avLst/>
          </a:prstGeom>
          <a:noFill/>
          <a:ln>
            <a:noFill/>
          </a:ln>
        </p:spPr>
      </p:pic>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15</a:t>
            </a:fld>
            <a:endParaRPr 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54659-83F4-95FD-0E79-9890AC8D55E7}"/>
              </a:ext>
            </a:extLst>
          </p:cNvPr>
          <p:cNvSpPr>
            <a:spLocks noGrp="1"/>
          </p:cNvSpPr>
          <p:nvPr>
            <p:ph type="title"/>
          </p:nvPr>
        </p:nvSpPr>
        <p:spPr/>
        <p:txBody>
          <a:bodyPr>
            <a:normAutofit fontScale="90000"/>
          </a:bodyPr>
          <a:lstStyle/>
          <a:p>
            <a:r>
              <a:rPr lang="en-US" altLang="zh-CN" dirty="0"/>
              <a:t>Future work on </a:t>
            </a:r>
            <a:r>
              <a:rPr lang="zh-CN" altLang="zh-CN" sz="2800" dirty="0"/>
              <a:t>Robotic IoT</a:t>
            </a:r>
            <a:endParaRPr lang="zh-CN" altLang="en-US" dirty="0"/>
          </a:p>
        </p:txBody>
      </p:sp>
      <p:sp>
        <p:nvSpPr>
          <p:cNvPr id="3" name="文本占位符 2">
            <a:extLst>
              <a:ext uri="{FF2B5EF4-FFF2-40B4-BE49-F238E27FC236}">
                <a16:creationId xmlns:a16="http://schemas.microsoft.com/office/drawing/2014/main" id="{A03A3204-C64A-3FDB-74E1-0657FE4AA02D}"/>
              </a:ext>
            </a:extLst>
          </p:cNvPr>
          <p:cNvSpPr>
            <a:spLocks noGrp="1"/>
          </p:cNvSpPr>
          <p:nvPr>
            <p:ph type="body" idx="1"/>
          </p:nvPr>
        </p:nvSpPr>
        <p:spPr/>
        <p:txBody>
          <a:bodyPr/>
          <a:lstStyle/>
          <a:p>
            <a:r>
              <a:rPr lang="en-US" altLang="zh-CN" dirty="0"/>
              <a:t>Limitation of computation resource on robot</a:t>
            </a:r>
          </a:p>
          <a:p>
            <a:pPr lvl="1"/>
            <a:r>
              <a:rPr lang="en-US" altLang="zh-CN" dirty="0"/>
              <a:t>Offload GPU computation to cloud or edge device</a:t>
            </a:r>
          </a:p>
          <a:p>
            <a:pPr lvl="1"/>
            <a:endParaRPr lang="en-US" altLang="zh-CN" dirty="0"/>
          </a:p>
          <a:p>
            <a:r>
              <a:rPr lang="en-US" altLang="zh-CN" dirty="0"/>
              <a:t>Scheduler for distributed training</a:t>
            </a:r>
          </a:p>
          <a:p>
            <a:pPr lvl="1"/>
            <a:r>
              <a:rPr lang="en-US" altLang="zh-CN" dirty="0"/>
              <a:t>robot-motion aware and environment aware</a:t>
            </a:r>
          </a:p>
          <a:p>
            <a:pPr lvl="1"/>
            <a:r>
              <a:rPr lang="en-US" altLang="zh-CN" dirty="0"/>
              <a:t>Different number of workers</a:t>
            </a:r>
          </a:p>
          <a:p>
            <a:pPr lvl="1"/>
            <a:endParaRPr lang="en-US" altLang="zh-CN" dirty="0"/>
          </a:p>
          <a:p>
            <a:r>
              <a:rPr lang="en-US" altLang="zh-CN" dirty="0"/>
              <a:t>Active Multi-robot cooperative</a:t>
            </a:r>
          </a:p>
          <a:p>
            <a:pPr lvl="1"/>
            <a:r>
              <a:rPr lang="en-US" altLang="zh-CN" dirty="0"/>
              <a:t>mapping quality aware and </a:t>
            </a:r>
            <a:r>
              <a:rPr lang="en-US" altLang="zh-CN" dirty="0" err="1"/>
              <a:t>multiview</a:t>
            </a:r>
            <a:r>
              <a:rPr lang="en-US" altLang="zh-CN" dirty="0"/>
              <a:t> cooperation</a:t>
            </a:r>
          </a:p>
          <a:p>
            <a:r>
              <a:rPr lang="en-US" altLang="zh-CN" dirty="0"/>
              <a:t>…</a:t>
            </a:r>
            <a:endParaRPr lang="zh-CN" altLang="en-US" dirty="0"/>
          </a:p>
        </p:txBody>
      </p:sp>
      <p:sp>
        <p:nvSpPr>
          <p:cNvPr id="4" name="灯片编号占位符 3">
            <a:extLst>
              <a:ext uri="{FF2B5EF4-FFF2-40B4-BE49-F238E27FC236}">
                <a16:creationId xmlns:a16="http://schemas.microsoft.com/office/drawing/2014/main" id="{22F7E2B6-0D65-33D0-30DD-B5CD513F80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16</a:t>
            </a:fld>
            <a:endParaRPr lang="zh-CN" dirty="0"/>
          </a:p>
        </p:txBody>
      </p:sp>
    </p:spTree>
    <p:extLst>
      <p:ext uri="{BB962C8B-B14F-4D97-AF65-F5344CB8AC3E}">
        <p14:creationId xmlns:p14="http://schemas.microsoft.com/office/powerpoint/2010/main" val="256914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CN" sz="2300"/>
              <a:t>Motivation</a:t>
            </a:r>
            <a:endParaRPr sz="2300" dirty="0"/>
          </a:p>
        </p:txBody>
      </p:sp>
      <p:sp>
        <p:nvSpPr>
          <p:cNvPr id="117" name="Google Shape;117;p26"/>
          <p:cNvSpPr txBox="1">
            <a:spLocks noGrp="1"/>
          </p:cNvSpPr>
          <p:nvPr>
            <p:ph type="body" idx="1"/>
          </p:nvPr>
        </p:nvSpPr>
        <p:spPr>
          <a:xfrm>
            <a:off x="311700" y="1152475"/>
            <a:ext cx="8520600" cy="4144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Char char="➢"/>
            </a:pPr>
            <a:r>
              <a:rPr lang="en-US" altLang="zh-CN" sz="1200" dirty="0">
                <a:solidFill>
                  <a:schemeClr val="dk1"/>
                </a:solidFill>
              </a:rPr>
              <a:t>Intelligent robotic tasks cooperatively deployed over a robot team to leverage limited computation resource on robots.</a:t>
            </a:r>
            <a:endParaRPr sz="12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zh-CN" sz="1200" dirty="0">
                <a:solidFill>
                  <a:schemeClr val="dk1"/>
                </a:solidFill>
              </a:rPr>
              <a:t>Machine learning (ML) models in complex environments.</a:t>
            </a:r>
            <a:endParaRPr sz="1200" dirty="0">
              <a:solidFill>
                <a:schemeClr val="dk1"/>
              </a:solidFill>
            </a:endParaRPr>
          </a:p>
          <a:p>
            <a:pPr marL="1371600" lvl="2" indent="-311150" algn="l" rtl="0">
              <a:spcBef>
                <a:spcPts val="0"/>
              </a:spcBef>
              <a:spcAft>
                <a:spcPts val="0"/>
              </a:spcAft>
              <a:buClr>
                <a:schemeClr val="dk1"/>
              </a:buClr>
              <a:buSzPts val="1300"/>
              <a:buChar char="■"/>
            </a:pPr>
            <a:r>
              <a:rPr lang="zh-CN" sz="1200" dirty="0">
                <a:solidFill>
                  <a:schemeClr val="dk1"/>
                </a:solidFill>
              </a:rPr>
              <a:t>e.g., objective recognition models, action control models</a:t>
            </a:r>
            <a:endParaRPr sz="1200" dirty="0">
              <a:solidFill>
                <a:schemeClr val="dk1"/>
              </a:solidFill>
            </a:endParaRPr>
          </a:p>
          <a:p>
            <a:pPr marL="0" lvl="0" indent="0" algn="l" rtl="0">
              <a:lnSpc>
                <a:spcPct val="115000"/>
              </a:lnSpc>
              <a:spcBef>
                <a:spcPts val="1200"/>
              </a:spcBef>
              <a:spcAft>
                <a:spcPts val="0"/>
              </a:spcAft>
              <a:buSzPts val="1800"/>
              <a:buNone/>
            </a:pPr>
            <a:endParaRPr lang="en-US" sz="1200" dirty="0">
              <a:solidFill>
                <a:schemeClr val="dk1"/>
              </a:solidFill>
            </a:endParaRPr>
          </a:p>
          <a:p>
            <a:pPr marL="0" lvl="0" indent="0" algn="l" rtl="0">
              <a:lnSpc>
                <a:spcPct val="115000"/>
              </a:lnSpc>
              <a:spcBef>
                <a:spcPts val="1200"/>
              </a:spcBef>
              <a:spcAft>
                <a:spcPts val="0"/>
              </a:spcAft>
              <a:buSzPts val="1800"/>
              <a:buNone/>
            </a:pPr>
            <a:endParaRPr sz="1200" dirty="0">
              <a:solidFill>
                <a:schemeClr val="dk1"/>
              </a:solidFill>
            </a:endParaRPr>
          </a:p>
          <a:p>
            <a:pPr marL="0" lvl="0" indent="0" algn="l" rtl="0">
              <a:lnSpc>
                <a:spcPct val="115000"/>
              </a:lnSpc>
              <a:spcBef>
                <a:spcPts val="1200"/>
              </a:spcBef>
              <a:spcAft>
                <a:spcPts val="0"/>
              </a:spcAft>
              <a:buSzPts val="1800"/>
              <a:buNone/>
            </a:pPr>
            <a:endParaRPr sz="1200" dirty="0">
              <a:solidFill>
                <a:schemeClr val="dk1"/>
              </a:solidFill>
            </a:endParaRPr>
          </a:p>
          <a:p>
            <a:pPr marL="146050" lvl="0" indent="0" algn="l" rtl="0">
              <a:lnSpc>
                <a:spcPct val="115000"/>
              </a:lnSpc>
              <a:spcBef>
                <a:spcPts val="1200"/>
              </a:spcBef>
              <a:spcAft>
                <a:spcPts val="0"/>
              </a:spcAft>
              <a:buClr>
                <a:schemeClr val="dk1"/>
              </a:buClr>
              <a:buSzPts val="1300"/>
              <a:buNone/>
            </a:pPr>
            <a:endParaRPr lang="en-US" altLang="zh-CN" sz="1200" dirty="0">
              <a:solidFill>
                <a:schemeClr val="dk1"/>
              </a:solidFill>
            </a:endParaRPr>
          </a:p>
          <a:p>
            <a:pPr marL="457200" lvl="0" indent="-311150" algn="l" rtl="0">
              <a:lnSpc>
                <a:spcPct val="115000"/>
              </a:lnSpc>
              <a:spcBef>
                <a:spcPts val="2400"/>
              </a:spcBef>
              <a:spcAft>
                <a:spcPts val="0"/>
              </a:spcAft>
              <a:buClr>
                <a:schemeClr val="dk1"/>
              </a:buClr>
              <a:buSzPts val="1300"/>
              <a:buChar char="➢"/>
            </a:pPr>
            <a:r>
              <a:rPr lang="zh-CN" sz="1200" dirty="0">
                <a:solidFill>
                  <a:schemeClr val="dk1"/>
                </a:solidFill>
              </a:rPr>
              <a:t>ML models typically require </a:t>
            </a:r>
            <a:r>
              <a:rPr lang="zh-CN" sz="1200" b="1" dirty="0">
                <a:solidFill>
                  <a:schemeClr val="dk1"/>
                </a:solidFill>
              </a:rPr>
              <a:t>real-time training</a:t>
            </a:r>
            <a:r>
              <a:rPr lang="zh-CN" sz="1200" dirty="0">
                <a:solidFill>
                  <a:schemeClr val="dk1"/>
                </a:solidFill>
              </a:rPr>
              <a:t> to adapt to </a:t>
            </a:r>
            <a:r>
              <a:rPr lang="zh-CN" sz="1200" b="1" dirty="0">
                <a:solidFill>
                  <a:schemeClr val="dk1"/>
                </a:solidFill>
              </a:rPr>
              <a:t>changing environments</a:t>
            </a:r>
            <a:r>
              <a:rPr lang="en-US" altLang="zh-CN" sz="1200" b="1" dirty="0">
                <a:solidFill>
                  <a:schemeClr val="dk1"/>
                </a:solidFill>
              </a:rPr>
              <a:t>.</a:t>
            </a:r>
            <a:r>
              <a:rPr lang="zh-CN" sz="1200" b="1" dirty="0">
                <a:solidFill>
                  <a:schemeClr val="dk1"/>
                </a:solidFill>
              </a:rPr>
              <a:t> </a:t>
            </a:r>
            <a:endParaRPr sz="1200" b="1"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zh-CN" sz="1200" dirty="0">
                <a:solidFill>
                  <a:schemeClr val="dk1"/>
                </a:solidFill>
              </a:rPr>
              <a:t>e.g., from sunny to foggy</a:t>
            </a:r>
            <a:endParaRPr sz="12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altLang="zh-CN" sz="1200" dirty="0">
                <a:solidFill>
                  <a:schemeClr val="dk1"/>
                </a:solidFill>
              </a:rPr>
              <a:t>Robots in the field lack stable Internet access to a cloud data center.</a:t>
            </a:r>
            <a:endParaRPr lang="en-US" sz="1200" dirty="0">
              <a:solidFill>
                <a:schemeClr val="dk1"/>
              </a:solidFill>
            </a:endParaRPr>
          </a:p>
          <a:p>
            <a:pPr marL="914400" lvl="1" indent="-311150" algn="l" rtl="0">
              <a:lnSpc>
                <a:spcPct val="115000"/>
              </a:lnSpc>
              <a:spcBef>
                <a:spcPts val="0"/>
              </a:spcBef>
              <a:spcAft>
                <a:spcPts val="0"/>
              </a:spcAft>
              <a:buClr>
                <a:schemeClr val="dk1"/>
              </a:buClr>
              <a:buSzPts val="1300"/>
              <a:buChar char="○"/>
            </a:pPr>
            <a:r>
              <a:rPr lang="zh-CN" sz="1200" dirty="0">
                <a:solidFill>
                  <a:schemeClr val="dk1"/>
                </a:solidFill>
              </a:rPr>
              <a:t>The robots connect via the Internet of Things of robots (robotic IoT networks), which are </a:t>
            </a:r>
            <a:r>
              <a:rPr lang="zh-CN" sz="1200" b="1" dirty="0">
                <a:solidFill>
                  <a:schemeClr val="dk1"/>
                </a:solidFill>
              </a:rPr>
              <a:t>wireless</a:t>
            </a:r>
            <a:r>
              <a:rPr lang="zh-CN" sz="1200" dirty="0">
                <a:solidFill>
                  <a:schemeClr val="dk1"/>
                </a:solidFill>
              </a:rPr>
              <a:t>.</a:t>
            </a:r>
            <a:endParaRPr sz="12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zh-CN" sz="1200" dirty="0">
                <a:solidFill>
                  <a:schemeClr val="dk1"/>
                </a:solidFill>
              </a:rPr>
              <a:t>Cooperative robotic tasks require </a:t>
            </a:r>
            <a:r>
              <a:rPr lang="zh-CN" sz="1200" b="1" dirty="0">
                <a:solidFill>
                  <a:schemeClr val="dk1"/>
                </a:solidFill>
              </a:rPr>
              <a:t>distributed training</a:t>
            </a:r>
            <a:r>
              <a:rPr lang="zh-CN" sz="1200" dirty="0">
                <a:solidFill>
                  <a:schemeClr val="dk1"/>
                </a:solidFill>
              </a:rPr>
              <a:t> among the robot team </a:t>
            </a:r>
            <a:r>
              <a:rPr lang="en-US" altLang="zh-CN" sz="1200" dirty="0">
                <a:solidFill>
                  <a:schemeClr val="dk1"/>
                </a:solidFill>
              </a:rPr>
              <a:t>via</a:t>
            </a:r>
            <a:r>
              <a:rPr lang="zh-CN" sz="1200" dirty="0">
                <a:solidFill>
                  <a:schemeClr val="dk1"/>
                </a:solidFill>
              </a:rPr>
              <a:t> the </a:t>
            </a:r>
            <a:r>
              <a:rPr lang="zh-CN" sz="1200" b="1" dirty="0">
                <a:solidFill>
                  <a:schemeClr val="dk1"/>
                </a:solidFill>
              </a:rPr>
              <a:t>robotic IoT networks </a:t>
            </a:r>
            <a:r>
              <a:rPr lang="zh-CN" sz="1200" dirty="0">
                <a:solidFill>
                  <a:schemeClr val="dk1"/>
                </a:solidFill>
              </a:rPr>
              <a:t>to accelerate the real-time training.</a:t>
            </a:r>
            <a:endParaRPr sz="1200" dirty="0">
              <a:solidFill>
                <a:schemeClr val="dk1"/>
              </a:solidFill>
            </a:endParaRPr>
          </a:p>
          <a:p>
            <a:pPr marL="0" lvl="0" indent="0" algn="l" rtl="0">
              <a:lnSpc>
                <a:spcPct val="115000"/>
              </a:lnSpc>
              <a:spcBef>
                <a:spcPts val="1200"/>
              </a:spcBef>
              <a:spcAft>
                <a:spcPts val="1200"/>
              </a:spcAft>
              <a:buSzPts val="1800"/>
              <a:buNone/>
            </a:pPr>
            <a:endParaRPr sz="1200" dirty="0"/>
          </a:p>
        </p:txBody>
      </p:sp>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2</a:t>
            </a:fld>
            <a:endParaRPr lang="zh-CN" dirty="0"/>
          </a:p>
        </p:txBody>
      </p:sp>
      <p:grpSp>
        <p:nvGrpSpPr>
          <p:cNvPr id="9" name="组合 8">
            <a:extLst>
              <a:ext uri="{FF2B5EF4-FFF2-40B4-BE49-F238E27FC236}">
                <a16:creationId xmlns:a16="http://schemas.microsoft.com/office/drawing/2014/main" id="{A2048F55-4E02-D093-9335-82680335B234}"/>
              </a:ext>
            </a:extLst>
          </p:cNvPr>
          <p:cNvGrpSpPr/>
          <p:nvPr/>
        </p:nvGrpSpPr>
        <p:grpSpPr>
          <a:xfrm>
            <a:off x="756654" y="1960645"/>
            <a:ext cx="7630610" cy="1688927"/>
            <a:chOff x="553363" y="1980316"/>
            <a:chExt cx="7630610" cy="1688927"/>
          </a:xfrm>
        </p:grpSpPr>
        <p:sp>
          <p:nvSpPr>
            <p:cNvPr id="118" name="Google Shape;118;p26"/>
            <p:cNvSpPr txBox="1"/>
            <p:nvPr/>
          </p:nvSpPr>
          <p:spPr>
            <a:xfrm>
              <a:off x="553363" y="3284343"/>
              <a:ext cx="20568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zh-CN" sz="13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rPr>
                <a:t>rescue</a:t>
              </a:r>
              <a:endParaRPr sz="13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9" name="Google Shape;119;p26"/>
            <p:cNvSpPr txBox="1"/>
            <p:nvPr/>
          </p:nvSpPr>
          <p:spPr>
            <a:xfrm>
              <a:off x="3257450" y="3284343"/>
              <a:ext cx="22596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zh-CN" sz="13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rPr>
                <a:t>disaster response</a:t>
              </a:r>
              <a:endParaRPr sz="13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p:txBody>
        </p:sp>
        <p:sp>
          <p:nvSpPr>
            <p:cNvPr id="120" name="Google Shape;120;p26"/>
            <p:cNvSpPr txBox="1"/>
            <p:nvPr/>
          </p:nvSpPr>
          <p:spPr>
            <a:xfrm>
              <a:off x="5909300" y="3284343"/>
              <a:ext cx="22596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zh-CN" sz="13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rPr>
                <a:t>field exploration</a:t>
              </a:r>
              <a:endParaRPr sz="1300" b="0" i="0" u="none" strike="noStrike" cap="none" dirty="0">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p:txBody>
        </p:sp>
        <p:pic>
          <p:nvPicPr>
            <p:cNvPr id="121" name="Google Shape;121;p26"/>
            <p:cNvPicPr preferRelativeResize="0"/>
            <p:nvPr/>
          </p:nvPicPr>
          <p:blipFill rotWithShape="1">
            <a:blip r:embed="rId3"/>
            <a:srcRect/>
            <a:stretch>
              <a:fillRect/>
            </a:stretch>
          </p:blipFill>
          <p:spPr>
            <a:xfrm>
              <a:off x="5909382" y="1980316"/>
              <a:ext cx="2259436" cy="1304024"/>
            </a:xfrm>
            <a:prstGeom prst="rect">
              <a:avLst/>
            </a:prstGeom>
            <a:noFill/>
            <a:ln>
              <a:noFill/>
            </a:ln>
          </p:spPr>
        </p:pic>
        <p:pic>
          <p:nvPicPr>
            <p:cNvPr id="122" name="Google Shape;122;p26"/>
            <p:cNvPicPr preferRelativeResize="0"/>
            <p:nvPr/>
          </p:nvPicPr>
          <p:blipFill rotWithShape="1">
            <a:blip r:embed="rId4"/>
            <a:srcRect/>
            <a:stretch>
              <a:fillRect/>
            </a:stretch>
          </p:blipFill>
          <p:spPr>
            <a:xfrm>
              <a:off x="553429" y="1980316"/>
              <a:ext cx="2056677" cy="1304025"/>
            </a:xfrm>
            <a:prstGeom prst="rect">
              <a:avLst/>
            </a:prstGeom>
            <a:noFill/>
            <a:ln>
              <a:noFill/>
            </a:ln>
          </p:spPr>
        </p:pic>
        <p:pic>
          <p:nvPicPr>
            <p:cNvPr id="123" name="Google Shape;123;p26"/>
            <p:cNvPicPr preferRelativeResize="0"/>
            <p:nvPr/>
          </p:nvPicPr>
          <p:blipFill rotWithShape="1">
            <a:blip r:embed="rId5"/>
            <a:srcRect/>
            <a:stretch>
              <a:fillRect/>
            </a:stretch>
          </p:blipFill>
          <p:spPr>
            <a:xfrm>
              <a:off x="3257461" y="1980318"/>
              <a:ext cx="2269039" cy="1304025"/>
            </a:xfrm>
            <a:prstGeom prst="rect">
              <a:avLst/>
            </a:prstGeom>
            <a:noFill/>
            <a:ln>
              <a:noFill/>
            </a:ln>
          </p:spPr>
        </p:pic>
        <p:pic>
          <p:nvPicPr>
            <p:cNvPr id="6" name="Google Shape;121;p26">
              <a:extLst>
                <a:ext uri="{FF2B5EF4-FFF2-40B4-BE49-F238E27FC236}">
                  <a16:creationId xmlns:a16="http://schemas.microsoft.com/office/drawing/2014/main" id="{2A49C13D-E372-049C-9A9B-658AE936D362}"/>
                </a:ext>
              </a:extLst>
            </p:cNvPr>
            <p:cNvPicPr preferRelativeResize="0"/>
            <p:nvPr/>
          </p:nvPicPr>
          <p:blipFill rotWithShape="1">
            <a:blip r:embed="rId3"/>
            <a:srcRect/>
            <a:stretch>
              <a:fillRect/>
            </a:stretch>
          </p:blipFill>
          <p:spPr>
            <a:xfrm>
              <a:off x="5924537" y="1980316"/>
              <a:ext cx="2259436" cy="130402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7">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53D523-CE1D-1447-B650-16EECF0F398F}"/>
              </a:ext>
            </a:extLst>
          </p:cNvPr>
          <p:cNvPicPr>
            <a:picLocks noChangeAspect="1"/>
          </p:cNvPicPr>
          <p:nvPr/>
        </p:nvPicPr>
        <p:blipFill>
          <a:blip r:embed="rId3"/>
          <a:stretch>
            <a:fillRect/>
          </a:stretch>
        </p:blipFill>
        <p:spPr>
          <a:xfrm>
            <a:off x="1404030" y="4249229"/>
            <a:ext cx="2057321" cy="807588"/>
          </a:xfrm>
          <a:prstGeom prst="rect">
            <a:avLst/>
          </a:prstGeom>
        </p:spPr>
      </p:pic>
      <p:sp>
        <p:nvSpPr>
          <p:cNvPr id="21" name="Google Shape;130;p27">
            <a:extLst>
              <a:ext uri="{FF2B5EF4-FFF2-40B4-BE49-F238E27FC236}">
                <a16:creationId xmlns:a16="http://schemas.microsoft.com/office/drawing/2014/main" id="{1ED2234E-3D26-0769-6136-A3BA3C5F9171}"/>
              </a:ext>
            </a:extLst>
          </p:cNvPr>
          <p:cNvSpPr txBox="1">
            <a:spLocks/>
          </p:cNvSpPr>
          <p:nvPr/>
        </p:nvSpPr>
        <p:spPr>
          <a:xfrm>
            <a:off x="4158420" y="1443717"/>
            <a:ext cx="3847270" cy="87085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lvl="1" indent="-311150">
              <a:buClr>
                <a:schemeClr val="dk1"/>
              </a:buClr>
              <a:buSzPts val="1300"/>
            </a:pPr>
            <a:r>
              <a:rPr lang="en-US" altLang="zh-CN" sz="1200" dirty="0">
                <a:solidFill>
                  <a:schemeClr val="dk1"/>
                </a:solidFill>
              </a:rPr>
              <a:t>Lossy gradient compression methods</a:t>
            </a:r>
          </a:p>
          <a:p>
            <a:pPr lvl="2" indent="-311150">
              <a:buClr>
                <a:schemeClr val="dk1"/>
              </a:buClr>
              <a:buSzPts val="1300"/>
            </a:pPr>
            <a:r>
              <a:rPr lang="en-US" altLang="zh-CN" sz="1200" dirty="0">
                <a:solidFill>
                  <a:schemeClr val="dk1"/>
                </a:solidFill>
              </a:rPr>
              <a:t>e.g., DGC (ICLR’18), </a:t>
            </a:r>
            <a:r>
              <a:rPr lang="en-US" altLang="zh-CN" sz="1200" dirty="0" err="1">
                <a:solidFill>
                  <a:schemeClr val="dk1"/>
                </a:solidFill>
              </a:rPr>
              <a:t>TopK</a:t>
            </a:r>
            <a:endParaRPr lang="en-US" altLang="zh-CN" sz="1200" dirty="0">
              <a:solidFill>
                <a:schemeClr val="dk1"/>
              </a:solidFill>
            </a:endParaRPr>
          </a:p>
          <a:p>
            <a:pPr lvl="2" indent="-311150">
              <a:buClr>
                <a:schemeClr val="dk1"/>
              </a:buClr>
              <a:buSzPts val="1300"/>
            </a:pPr>
            <a:r>
              <a:rPr lang="en-US" altLang="zh-CN" sz="1200" dirty="0">
                <a:solidFill>
                  <a:schemeClr val="dk1"/>
                </a:solidFill>
              </a:rPr>
              <a:t>No convergence guarantee</a:t>
            </a:r>
          </a:p>
          <a:p>
            <a:pPr lvl="2" indent="-311150">
              <a:buClr>
                <a:schemeClr val="dk1"/>
              </a:buClr>
              <a:buSzPts val="1300"/>
            </a:pPr>
            <a:endParaRPr lang="en-US" altLang="zh-CN" sz="1200" dirty="0">
              <a:solidFill>
                <a:schemeClr val="dk1"/>
              </a:solidFill>
            </a:endParaRPr>
          </a:p>
          <a:p>
            <a:pPr marL="1060450" lvl="2" indent="0">
              <a:buClr>
                <a:schemeClr val="dk1"/>
              </a:buClr>
              <a:buSzPts val="1300"/>
              <a:buNone/>
            </a:pPr>
            <a:endParaRPr lang="en-US" sz="1200" dirty="0">
              <a:solidFill>
                <a:schemeClr val="dk1"/>
              </a:solidFill>
            </a:endParaRPr>
          </a:p>
        </p:txBody>
      </p:sp>
      <p:sp>
        <p:nvSpPr>
          <p:cNvPr id="2" name="标题 1">
            <a:extLst>
              <a:ext uri="{FF2B5EF4-FFF2-40B4-BE49-F238E27FC236}">
                <a16:creationId xmlns:a16="http://schemas.microsoft.com/office/drawing/2014/main" id="{39EE431C-CC2B-7327-656F-F46CB9AFBF5F}"/>
              </a:ext>
            </a:extLst>
          </p:cNvPr>
          <p:cNvSpPr>
            <a:spLocks noGrp="1"/>
          </p:cNvSpPr>
          <p:nvPr>
            <p:ph type="title"/>
          </p:nvPr>
        </p:nvSpPr>
        <p:spPr/>
        <p:txBody>
          <a:bodyPr>
            <a:normAutofit fontScale="90000"/>
          </a:bodyPr>
          <a:lstStyle/>
          <a:p>
            <a:r>
              <a:rPr lang="en-US" altLang="zh-CN" sz="2800" dirty="0"/>
              <a:t>Existing </a:t>
            </a:r>
            <a:r>
              <a:rPr lang="zh-CN" altLang="zh-CN" sz="2800" dirty="0"/>
              <a:t>Distributed Training </a:t>
            </a:r>
            <a:r>
              <a:rPr lang="en-US" altLang="zh-CN" sz="2800" dirty="0"/>
              <a:t>over</a:t>
            </a:r>
            <a:r>
              <a:rPr lang="zh-CN" altLang="zh-CN" sz="2800" dirty="0"/>
              <a:t> Robotic IoT</a:t>
            </a:r>
            <a:endParaRPr lang="zh-CN" altLang="en-US" dirty="0"/>
          </a:p>
        </p:txBody>
      </p:sp>
      <p:sp>
        <p:nvSpPr>
          <p:cNvPr id="4" name="灯片编号占位符 3">
            <a:extLst>
              <a:ext uri="{FF2B5EF4-FFF2-40B4-BE49-F238E27FC236}">
                <a16:creationId xmlns:a16="http://schemas.microsoft.com/office/drawing/2014/main" id="{88368DFC-07AA-B3D7-AADF-85EAF64281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3</a:t>
            </a:fld>
            <a:endParaRPr lang="zh-CN" dirty="0"/>
          </a:p>
        </p:txBody>
      </p:sp>
      <p:sp>
        <p:nvSpPr>
          <p:cNvPr id="7" name="Google Shape;130;p27">
            <a:extLst>
              <a:ext uri="{FF2B5EF4-FFF2-40B4-BE49-F238E27FC236}">
                <a16:creationId xmlns:a16="http://schemas.microsoft.com/office/drawing/2014/main" id="{28537289-0593-F72F-A509-CB2A65E3DF59}"/>
              </a:ext>
            </a:extLst>
          </p:cNvPr>
          <p:cNvSpPr txBox="1">
            <a:spLocks noGrp="1"/>
          </p:cNvSpPr>
          <p:nvPr>
            <p:ph type="body" idx="1"/>
          </p:nvPr>
        </p:nvSpPr>
        <p:spPr>
          <a:xfrm>
            <a:off x="311150" y="1152525"/>
            <a:ext cx="3847270" cy="3416300"/>
          </a:xfrm>
          <a:prstGeom prst="rect">
            <a:avLst/>
          </a:prstGeom>
          <a:noFill/>
          <a:ln>
            <a:noFill/>
          </a:ln>
        </p:spPr>
        <p:txBody>
          <a:bodyPr spcFirstLastPara="1" wrap="square" lIns="91425" tIns="91425" rIns="91425" bIns="91425" anchor="t" anchorCtr="0">
            <a:normAutofit/>
          </a:bodyPr>
          <a:lstStyle/>
          <a:p>
            <a:pPr lvl="0" indent="-311150">
              <a:buClr>
                <a:schemeClr val="dk1"/>
              </a:buClr>
              <a:buSzPts val="1300"/>
              <a:buChar char="➢"/>
            </a:pPr>
            <a:r>
              <a:rPr lang="en-US" altLang="zh-CN" sz="1200" dirty="0">
                <a:solidFill>
                  <a:schemeClr val="dk1"/>
                </a:solidFill>
              </a:rPr>
              <a:t>They typically adopt the parameter server paradigm.</a:t>
            </a:r>
          </a:p>
        </p:txBody>
      </p:sp>
      <p:sp>
        <p:nvSpPr>
          <p:cNvPr id="8" name="Google Shape;130;p27">
            <a:extLst>
              <a:ext uri="{FF2B5EF4-FFF2-40B4-BE49-F238E27FC236}">
                <a16:creationId xmlns:a16="http://schemas.microsoft.com/office/drawing/2014/main" id="{8F2A3C88-B8A8-05DE-454D-3F10B37269BF}"/>
              </a:ext>
            </a:extLst>
          </p:cNvPr>
          <p:cNvSpPr txBox="1">
            <a:spLocks/>
          </p:cNvSpPr>
          <p:nvPr/>
        </p:nvSpPr>
        <p:spPr>
          <a:xfrm>
            <a:off x="4158420" y="1152525"/>
            <a:ext cx="3847270" cy="39265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indent="-311150">
              <a:buClr>
                <a:schemeClr val="dk1"/>
              </a:buClr>
              <a:buSzPts val="1300"/>
              <a:buFont typeface="Arial" panose="020B0604020202020204"/>
              <a:buChar char="➢"/>
            </a:pPr>
            <a:r>
              <a:rPr lang="en-US" altLang="zh-CN" sz="1200" dirty="0">
                <a:solidFill>
                  <a:schemeClr val="dk1"/>
                </a:solidFill>
              </a:rPr>
              <a:t>Gradient Compression.</a:t>
            </a:r>
          </a:p>
        </p:txBody>
      </p:sp>
      <p:pic>
        <p:nvPicPr>
          <p:cNvPr id="10" name="Google Shape;141;p28">
            <a:extLst>
              <a:ext uri="{FF2B5EF4-FFF2-40B4-BE49-F238E27FC236}">
                <a16:creationId xmlns:a16="http://schemas.microsoft.com/office/drawing/2014/main" id="{D401DF39-F32B-0C83-A21C-333A7C9C6D1A}"/>
              </a:ext>
            </a:extLst>
          </p:cNvPr>
          <p:cNvPicPr preferRelativeResize="0"/>
          <p:nvPr/>
        </p:nvPicPr>
        <p:blipFill rotWithShape="1">
          <a:blip r:embed="rId4"/>
          <a:srcRect/>
          <a:stretch>
            <a:fillRect/>
          </a:stretch>
        </p:blipFill>
        <p:spPr>
          <a:xfrm>
            <a:off x="7909285" y="1855649"/>
            <a:ext cx="301213" cy="291600"/>
          </a:xfrm>
          <a:prstGeom prst="rect">
            <a:avLst/>
          </a:prstGeom>
          <a:noFill/>
          <a:ln>
            <a:noFill/>
          </a:ln>
        </p:spPr>
      </p:pic>
      <p:sp>
        <p:nvSpPr>
          <p:cNvPr id="13" name="乘号 12">
            <a:extLst>
              <a:ext uri="{FF2B5EF4-FFF2-40B4-BE49-F238E27FC236}">
                <a16:creationId xmlns:a16="http://schemas.microsoft.com/office/drawing/2014/main" id="{E856E07B-4FC9-0198-55B0-540BEAB6D020}"/>
              </a:ext>
            </a:extLst>
          </p:cNvPr>
          <p:cNvSpPr/>
          <p:nvPr/>
        </p:nvSpPr>
        <p:spPr>
          <a:xfrm>
            <a:off x="7485340" y="1884569"/>
            <a:ext cx="301213" cy="233761"/>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4" name="Google Shape;141;p28">
            <a:extLst>
              <a:ext uri="{FF2B5EF4-FFF2-40B4-BE49-F238E27FC236}">
                <a16:creationId xmlns:a16="http://schemas.microsoft.com/office/drawing/2014/main" id="{BEA19CCB-7649-3D8E-7406-2786A507033E}"/>
              </a:ext>
            </a:extLst>
          </p:cNvPr>
          <p:cNvPicPr preferRelativeResize="0"/>
          <p:nvPr/>
        </p:nvPicPr>
        <p:blipFill rotWithShape="1">
          <a:blip r:embed="rId4"/>
          <a:srcRect/>
          <a:stretch>
            <a:fillRect/>
          </a:stretch>
        </p:blipFill>
        <p:spPr>
          <a:xfrm>
            <a:off x="7957488" y="2740948"/>
            <a:ext cx="301213" cy="291600"/>
          </a:xfrm>
          <a:prstGeom prst="rect">
            <a:avLst/>
          </a:prstGeom>
          <a:noFill/>
          <a:ln>
            <a:noFill/>
          </a:ln>
        </p:spPr>
      </p:pic>
      <p:sp>
        <p:nvSpPr>
          <p:cNvPr id="17" name="Google Shape;130;p27">
            <a:extLst>
              <a:ext uri="{FF2B5EF4-FFF2-40B4-BE49-F238E27FC236}">
                <a16:creationId xmlns:a16="http://schemas.microsoft.com/office/drawing/2014/main" id="{7A8C16EE-0B78-6991-4FD7-BDDDBBAF0C66}"/>
              </a:ext>
            </a:extLst>
          </p:cNvPr>
          <p:cNvSpPr txBox="1">
            <a:spLocks/>
          </p:cNvSpPr>
          <p:nvPr/>
        </p:nvSpPr>
        <p:spPr>
          <a:xfrm>
            <a:off x="338251" y="2901289"/>
            <a:ext cx="3847270" cy="4501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lvl="1" indent="-311150">
              <a:buClr>
                <a:schemeClr val="dk1"/>
              </a:buClr>
              <a:buSzPts val="1300"/>
            </a:pPr>
            <a:r>
              <a:rPr lang="en-US" altLang="zh-CN" sz="1200" dirty="0">
                <a:solidFill>
                  <a:schemeClr val="dk1"/>
                </a:solidFill>
              </a:rPr>
              <a:t>Bulk Synchronous Parallel (BSP)</a:t>
            </a:r>
          </a:p>
        </p:txBody>
      </p:sp>
      <p:sp>
        <p:nvSpPr>
          <p:cNvPr id="18" name="Google Shape;130;p27">
            <a:extLst>
              <a:ext uri="{FF2B5EF4-FFF2-40B4-BE49-F238E27FC236}">
                <a16:creationId xmlns:a16="http://schemas.microsoft.com/office/drawing/2014/main" id="{43E0C2EA-8C1D-2D37-A6B9-CD18D7EC8E4B}"/>
              </a:ext>
            </a:extLst>
          </p:cNvPr>
          <p:cNvSpPr txBox="1">
            <a:spLocks/>
          </p:cNvSpPr>
          <p:nvPr/>
        </p:nvSpPr>
        <p:spPr>
          <a:xfrm>
            <a:off x="311150" y="3932098"/>
            <a:ext cx="3847270" cy="6797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lvl="1" indent="-311150">
              <a:buClr>
                <a:schemeClr val="dk1"/>
              </a:buClr>
              <a:buSzPts val="1300"/>
            </a:pPr>
            <a:r>
              <a:rPr lang="en-US" altLang="zh-CN" sz="1200" dirty="0">
                <a:solidFill>
                  <a:schemeClr val="dk1"/>
                </a:solidFill>
              </a:rPr>
              <a:t>Stale Synchronous Parallel (SSP) </a:t>
            </a:r>
            <a:endParaRPr lang="en-US" sz="1200" dirty="0">
              <a:solidFill>
                <a:schemeClr val="dk1"/>
              </a:solidFill>
            </a:endParaRPr>
          </a:p>
        </p:txBody>
      </p:sp>
      <p:sp>
        <p:nvSpPr>
          <p:cNvPr id="22" name="Google Shape;130;p27">
            <a:extLst>
              <a:ext uri="{FF2B5EF4-FFF2-40B4-BE49-F238E27FC236}">
                <a16:creationId xmlns:a16="http://schemas.microsoft.com/office/drawing/2014/main" id="{4FAE3E96-5D5F-174E-B1D1-859387F7A5A5}"/>
              </a:ext>
            </a:extLst>
          </p:cNvPr>
          <p:cNvSpPr txBox="1">
            <a:spLocks/>
          </p:cNvSpPr>
          <p:nvPr/>
        </p:nvSpPr>
        <p:spPr>
          <a:xfrm>
            <a:off x="4158420" y="2101850"/>
            <a:ext cx="3847270" cy="15017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lvl="1" indent="-311150">
              <a:buClr>
                <a:schemeClr val="dk1"/>
              </a:buClr>
              <a:buSzPts val="1300"/>
            </a:pPr>
            <a:r>
              <a:rPr lang="en-US" altLang="zh-CN" sz="1200" dirty="0">
                <a:solidFill>
                  <a:schemeClr val="dk1"/>
                </a:solidFill>
              </a:rPr>
              <a:t>Lossless compression methods</a:t>
            </a:r>
          </a:p>
          <a:p>
            <a:pPr lvl="2" indent="-311150">
              <a:buClr>
                <a:schemeClr val="dk1"/>
              </a:buClr>
              <a:buSzPts val="1300"/>
            </a:pPr>
            <a:r>
              <a:rPr lang="en-US" sz="1200" dirty="0">
                <a:solidFill>
                  <a:schemeClr val="dk1"/>
                </a:solidFill>
              </a:rPr>
              <a:t>e.g., one-bit (NIPS’19)</a:t>
            </a:r>
          </a:p>
          <a:p>
            <a:pPr lvl="2" indent="-311150">
              <a:buClr>
                <a:schemeClr val="dk1"/>
              </a:buClr>
              <a:buSzPts val="1300"/>
            </a:pPr>
            <a:r>
              <a:rPr lang="en-US" sz="1200" dirty="0">
                <a:solidFill>
                  <a:schemeClr val="dk1"/>
                </a:solidFill>
              </a:rPr>
              <a:t>The communication time is still comparable to the computation time.</a:t>
            </a:r>
          </a:p>
          <a:p>
            <a:pPr lvl="2" indent="-311150">
              <a:buClr>
                <a:schemeClr val="dk1"/>
              </a:buClr>
              <a:buSzPts val="1300"/>
            </a:pPr>
            <a:endParaRPr lang="en-US" sz="1200" dirty="0">
              <a:solidFill>
                <a:schemeClr val="dk1"/>
              </a:solidFill>
            </a:endParaRPr>
          </a:p>
        </p:txBody>
      </p:sp>
      <p:pic>
        <p:nvPicPr>
          <p:cNvPr id="26" name="图片 25">
            <a:extLst>
              <a:ext uri="{FF2B5EF4-FFF2-40B4-BE49-F238E27FC236}">
                <a16:creationId xmlns:a16="http://schemas.microsoft.com/office/drawing/2014/main" id="{E7DC5B1F-6100-C267-453B-A5C9D8373332}"/>
              </a:ext>
            </a:extLst>
          </p:cNvPr>
          <p:cNvPicPr>
            <a:picLocks noChangeAspect="1"/>
          </p:cNvPicPr>
          <p:nvPr/>
        </p:nvPicPr>
        <p:blipFill>
          <a:blip r:embed="rId5"/>
          <a:stretch>
            <a:fillRect/>
          </a:stretch>
        </p:blipFill>
        <p:spPr>
          <a:xfrm>
            <a:off x="5652715" y="3320445"/>
            <a:ext cx="2407176" cy="1382054"/>
          </a:xfrm>
          <a:prstGeom prst="rect">
            <a:avLst/>
          </a:prstGeom>
        </p:spPr>
      </p:pic>
      <p:pic>
        <p:nvPicPr>
          <p:cNvPr id="6" name="Google Shape;128;p27">
            <a:extLst>
              <a:ext uri="{FF2B5EF4-FFF2-40B4-BE49-F238E27FC236}">
                <a16:creationId xmlns:a16="http://schemas.microsoft.com/office/drawing/2014/main" id="{3CED19F3-8F1C-63BF-2002-A70F171092C0}"/>
              </a:ext>
            </a:extLst>
          </p:cNvPr>
          <p:cNvPicPr preferRelativeResize="0">
            <a:picLocks noChangeAspect="1"/>
          </p:cNvPicPr>
          <p:nvPr/>
        </p:nvPicPr>
        <p:blipFill rotWithShape="1">
          <a:blip r:embed="rId6"/>
          <a:srcRect t="69198" r="74949"/>
          <a:stretch/>
        </p:blipFill>
        <p:spPr>
          <a:xfrm>
            <a:off x="3634783" y="2800483"/>
            <a:ext cx="1300286" cy="1500628"/>
          </a:xfrm>
          <a:prstGeom prst="rect">
            <a:avLst/>
          </a:prstGeom>
          <a:noFill/>
          <a:ln>
            <a:noFill/>
          </a:ln>
        </p:spPr>
      </p:pic>
      <p:pic>
        <p:nvPicPr>
          <p:cNvPr id="11" name="图片 10">
            <a:extLst>
              <a:ext uri="{FF2B5EF4-FFF2-40B4-BE49-F238E27FC236}">
                <a16:creationId xmlns:a16="http://schemas.microsoft.com/office/drawing/2014/main" id="{297D68E4-55D9-3A05-0C9A-314BFCA200A6}"/>
              </a:ext>
            </a:extLst>
          </p:cNvPr>
          <p:cNvPicPr>
            <a:picLocks noChangeAspect="1"/>
          </p:cNvPicPr>
          <p:nvPr/>
        </p:nvPicPr>
        <p:blipFill>
          <a:blip r:embed="rId7"/>
          <a:stretch>
            <a:fillRect/>
          </a:stretch>
        </p:blipFill>
        <p:spPr>
          <a:xfrm>
            <a:off x="1408905" y="3221822"/>
            <a:ext cx="2057321" cy="817538"/>
          </a:xfrm>
          <a:prstGeom prst="rect">
            <a:avLst/>
          </a:prstGeom>
        </p:spPr>
      </p:pic>
      <p:pic>
        <p:nvPicPr>
          <p:cNvPr id="19" name="图片 18">
            <a:extLst>
              <a:ext uri="{FF2B5EF4-FFF2-40B4-BE49-F238E27FC236}">
                <a16:creationId xmlns:a16="http://schemas.microsoft.com/office/drawing/2014/main" id="{3218D332-6206-8BB5-A977-C3AF84B7DC54}"/>
              </a:ext>
            </a:extLst>
          </p:cNvPr>
          <p:cNvPicPr>
            <a:picLocks noChangeAspect="1"/>
          </p:cNvPicPr>
          <p:nvPr/>
        </p:nvPicPr>
        <p:blipFill>
          <a:blip r:embed="rId8"/>
          <a:stretch>
            <a:fillRect/>
          </a:stretch>
        </p:blipFill>
        <p:spPr>
          <a:xfrm>
            <a:off x="1540669" y="1443717"/>
            <a:ext cx="1764729" cy="1433205"/>
          </a:xfrm>
          <a:prstGeom prst="rect">
            <a:avLst/>
          </a:prstGeom>
        </p:spPr>
      </p:pic>
      <p:sp>
        <p:nvSpPr>
          <p:cNvPr id="24" name="文本框 23">
            <a:extLst>
              <a:ext uri="{FF2B5EF4-FFF2-40B4-BE49-F238E27FC236}">
                <a16:creationId xmlns:a16="http://schemas.microsoft.com/office/drawing/2014/main" id="{3FF2D4FE-4530-3571-7B6B-34C9A4FAA502}"/>
              </a:ext>
            </a:extLst>
          </p:cNvPr>
          <p:cNvSpPr txBox="1"/>
          <p:nvPr/>
        </p:nvSpPr>
        <p:spPr>
          <a:xfrm>
            <a:off x="3818201" y="4571517"/>
            <a:ext cx="1017270" cy="253916"/>
          </a:xfrm>
          <a:prstGeom prst="rect">
            <a:avLst/>
          </a:prstGeom>
          <a:noFill/>
          <a:ln w="19050">
            <a:solidFill>
              <a:srgbClr val="FF0000"/>
            </a:solidFill>
            <a:prstDash val="sysDash"/>
          </a:ln>
        </p:spPr>
        <p:txBody>
          <a:bodyPr wrap="square" rtlCol="0">
            <a:spAutoFit/>
          </a:bodyPr>
          <a:lstStyle/>
          <a:p>
            <a:r>
              <a:rPr lang="en-US" altLang="zh-CN" sz="1050" dirty="0"/>
              <a:t>Threshold =2</a:t>
            </a:r>
            <a:endParaRPr lang="zh-CN" altLang="en-US" sz="1050" dirty="0"/>
          </a:p>
        </p:txBody>
      </p:sp>
      <p:cxnSp>
        <p:nvCxnSpPr>
          <p:cNvPr id="27" name="直接箭头连接符 26">
            <a:extLst>
              <a:ext uri="{FF2B5EF4-FFF2-40B4-BE49-F238E27FC236}">
                <a16:creationId xmlns:a16="http://schemas.microsoft.com/office/drawing/2014/main" id="{4BDB776D-DD94-3BCD-C549-8F04547D199C}"/>
              </a:ext>
            </a:extLst>
          </p:cNvPr>
          <p:cNvCxnSpPr>
            <a:stCxn id="24" idx="1"/>
          </p:cNvCxnSpPr>
          <p:nvPr/>
        </p:nvCxnSpPr>
        <p:spPr>
          <a:xfrm flipH="1" flipV="1">
            <a:off x="3159000" y="4629584"/>
            <a:ext cx="659201" cy="6889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78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P spid="13" grpId="0" animBg="1"/>
      <p:bldP spid="18" grpId="0"/>
      <p:bldP spid="22"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Google Shape;159;p29"/>
          <p:cNvPicPr preferRelativeResize="0"/>
          <p:nvPr/>
        </p:nvPicPr>
        <p:blipFill rotWithShape="1">
          <a:blip r:embed="rId5"/>
          <a:srcRect/>
          <a:stretch>
            <a:fillRect/>
          </a:stretch>
        </p:blipFill>
        <p:spPr>
          <a:xfrm>
            <a:off x="2935084" y="3544138"/>
            <a:ext cx="2118234" cy="1459660"/>
          </a:xfrm>
          <a:prstGeom prst="rect">
            <a:avLst/>
          </a:prstGeom>
          <a:noFill/>
          <a:ln>
            <a:noFill/>
          </a:ln>
        </p:spPr>
      </p:pic>
      <p:sp>
        <p:nvSpPr>
          <p:cNvPr id="5" name="文本框 4"/>
          <p:cNvSpPr txBox="1"/>
          <p:nvPr/>
        </p:nvSpPr>
        <p:spPr>
          <a:xfrm>
            <a:off x="2801660" y="4897279"/>
            <a:ext cx="2657731" cy="246221"/>
          </a:xfrm>
          <a:prstGeom prst="rect">
            <a:avLst/>
          </a:prstGeom>
          <a:noFill/>
        </p:spPr>
        <p:txBody>
          <a:bodyPr wrap="square" rtlCol="0">
            <a:spAutoFit/>
          </a:bodyPr>
          <a:lstStyle/>
          <a:p>
            <a:pPr algn="ctr"/>
            <a:r>
              <a:rPr lang="en-US" altLang="zh-CN" sz="1000" dirty="0"/>
              <a:t>Real-time bandwidth capacity on Worker 4</a:t>
            </a:r>
            <a:endParaRPr lang="zh-CN" altLang="en-US" sz="1000" dirty="0"/>
          </a:p>
        </p:txBody>
      </p:sp>
      <p:pic>
        <p:nvPicPr>
          <p:cNvPr id="128" name="Google Shape;128;p27"/>
          <p:cNvPicPr preferRelativeResize="0"/>
          <p:nvPr/>
        </p:nvPicPr>
        <p:blipFill>
          <a:blip r:embed="rId6"/>
          <a:stretch>
            <a:fillRect/>
          </a:stretch>
        </p:blipFill>
        <p:spPr>
          <a:xfrm>
            <a:off x="5486401" y="1017725"/>
            <a:ext cx="3345900" cy="3140495"/>
          </a:xfrm>
          <a:prstGeom prst="rect">
            <a:avLst/>
          </a:prstGeom>
          <a:noFill/>
          <a:ln>
            <a:noFill/>
          </a:ln>
        </p:spPr>
      </p:pic>
      <p:sp>
        <p:nvSpPr>
          <p:cNvPr id="129" name="Google Shape;129;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US" altLang="zh-CN" sz="2300" dirty="0"/>
              <a:t>Problems</a:t>
            </a:r>
            <a:r>
              <a:rPr lang="zh-CN" sz="2300" dirty="0"/>
              <a:t> of Distributed Training </a:t>
            </a:r>
            <a:r>
              <a:rPr lang="en-US" altLang="zh-CN" sz="2300" dirty="0"/>
              <a:t>over</a:t>
            </a:r>
            <a:r>
              <a:rPr lang="zh-CN" sz="2300" dirty="0"/>
              <a:t> Robotic IoT</a:t>
            </a:r>
            <a:endParaRPr sz="2300" dirty="0"/>
          </a:p>
        </p:txBody>
      </p:sp>
      <p:sp>
        <p:nvSpPr>
          <p:cNvPr id="130" name="Google Shape;130;p27"/>
          <p:cNvSpPr txBox="1">
            <a:spLocks noGrp="1"/>
          </p:cNvSpPr>
          <p:nvPr>
            <p:ph type="body" idx="1"/>
          </p:nvPr>
        </p:nvSpPr>
        <p:spPr>
          <a:xfrm>
            <a:off x="126774" y="1052505"/>
            <a:ext cx="5246771" cy="34164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Clr>
                <a:schemeClr val="dk1"/>
              </a:buClr>
              <a:buSzPts val="1300"/>
              <a:buChar char="➢"/>
            </a:pPr>
            <a:r>
              <a:rPr lang="zh-CN" sz="1200" dirty="0">
                <a:solidFill>
                  <a:schemeClr val="dk1"/>
                </a:solidFill>
              </a:rPr>
              <a:t>Bandwidth capacity of Robotic IoT networks (e.g., </a:t>
            </a:r>
            <a:r>
              <a:rPr lang="zh-CN" sz="1200" dirty="0">
                <a:solidFill>
                  <a:srgbClr val="202124"/>
                </a:solidFill>
                <a:highlight>
                  <a:srgbClr val="FFFFFF"/>
                </a:highlight>
              </a:rPr>
              <a:t>Wi-Fi</a:t>
            </a:r>
            <a:r>
              <a:rPr lang="zh-CN" sz="1200" dirty="0">
                <a:solidFill>
                  <a:schemeClr val="dk1"/>
                </a:solidFill>
              </a:rPr>
              <a:t>, 5G, WiMAX) </a:t>
            </a:r>
            <a:r>
              <a:rPr lang="en-US" altLang="zh-CN" sz="1200" dirty="0">
                <a:solidFill>
                  <a:schemeClr val="dk1"/>
                </a:solidFill>
              </a:rPr>
              <a:t>is</a:t>
            </a:r>
            <a:r>
              <a:rPr lang="zh-CN" sz="1200" dirty="0">
                <a:solidFill>
                  <a:schemeClr val="dk1"/>
                </a:solidFill>
              </a:rPr>
              <a:t> typically </a:t>
            </a:r>
            <a:r>
              <a:rPr lang="zh-CN" sz="1200" b="1" dirty="0">
                <a:solidFill>
                  <a:schemeClr val="dk1"/>
                </a:solidFill>
              </a:rPr>
              <a:t>unstable</a:t>
            </a:r>
            <a:r>
              <a:rPr lang="en-US" altLang="zh-CN" sz="1200" dirty="0">
                <a:solidFill>
                  <a:schemeClr val="dk1"/>
                </a:solidFill>
              </a:rPr>
              <a:t>.</a:t>
            </a:r>
          </a:p>
          <a:p>
            <a:pPr lvl="1" indent="-311150">
              <a:buClr>
                <a:schemeClr val="dk1"/>
              </a:buClr>
              <a:buSzPts val="1300"/>
            </a:pPr>
            <a:r>
              <a:rPr lang="en-US" altLang="zh-CN" sz="1200" dirty="0">
                <a:solidFill>
                  <a:schemeClr val="dk1"/>
                </a:solidFill>
              </a:rPr>
              <a:t>Random, frequent and sharp degradation</a:t>
            </a:r>
          </a:p>
          <a:p>
            <a:pPr marL="914400" lvl="1" indent="-311150" algn="l" rtl="0">
              <a:lnSpc>
                <a:spcPct val="115000"/>
              </a:lnSpc>
              <a:spcBef>
                <a:spcPts val="0"/>
              </a:spcBef>
              <a:spcAft>
                <a:spcPts val="0"/>
              </a:spcAft>
              <a:buClr>
                <a:schemeClr val="dk1"/>
              </a:buClr>
              <a:buSzPts val="1300"/>
              <a:buChar char="○"/>
            </a:pPr>
            <a:r>
              <a:rPr lang="zh-CN" sz="1200" dirty="0">
                <a:solidFill>
                  <a:schemeClr val="dk1"/>
                </a:solidFill>
              </a:rPr>
              <a:t>Movement of the devices</a:t>
            </a:r>
            <a:r>
              <a:rPr lang="en-US" altLang="zh-CN" sz="1200" dirty="0">
                <a:solidFill>
                  <a:schemeClr val="dk1"/>
                </a:solidFill>
              </a:rPr>
              <a:t>;</a:t>
            </a:r>
            <a:r>
              <a:rPr lang="zh-CN" altLang="en-US" sz="1200" dirty="0">
                <a:solidFill>
                  <a:schemeClr val="dk1"/>
                </a:solidFill>
              </a:rPr>
              <a:t> </a:t>
            </a:r>
            <a:r>
              <a:rPr lang="en-US" altLang="zh-CN" sz="1200" dirty="0">
                <a:solidFill>
                  <a:schemeClr val="dk1"/>
                </a:solidFill>
              </a:rPr>
              <a:t>o</a:t>
            </a:r>
            <a:r>
              <a:rPr lang="zh-CN" sz="1200" dirty="0">
                <a:solidFill>
                  <a:schemeClr val="dk1"/>
                </a:solidFill>
              </a:rPr>
              <a:t>cclusion from obstacles</a:t>
            </a:r>
            <a:r>
              <a:rPr lang="en-US" altLang="zh-CN" sz="1200" dirty="0">
                <a:solidFill>
                  <a:schemeClr val="dk1"/>
                </a:solidFill>
              </a:rPr>
              <a:t> </a:t>
            </a:r>
            <a:r>
              <a:rPr lang="zh-CN" sz="1200" dirty="0">
                <a:solidFill>
                  <a:schemeClr val="dk1"/>
                </a:solidFill>
              </a:rPr>
              <a:t>(e.g., crowds, walls) </a:t>
            </a:r>
            <a:endParaRPr sz="1200" dirty="0">
              <a:solidFill>
                <a:schemeClr val="dk1"/>
              </a:solidFill>
            </a:endParaRPr>
          </a:p>
        </p:txBody>
      </p:sp>
      <p:pic>
        <p:nvPicPr>
          <p:cNvPr id="131" name="Google Shape;131;p27"/>
          <p:cNvPicPr preferRelativeResize="0"/>
          <p:nvPr/>
        </p:nvPicPr>
        <p:blipFill>
          <a:blip r:embed="rId7"/>
          <a:stretch>
            <a:fillRect/>
          </a:stretch>
        </p:blipFill>
        <p:spPr>
          <a:xfrm>
            <a:off x="5558470" y="4332283"/>
            <a:ext cx="2999460" cy="619190"/>
          </a:xfrm>
          <a:prstGeom prst="rect">
            <a:avLst/>
          </a:prstGeom>
          <a:noFill/>
          <a:ln>
            <a:noFill/>
          </a:ln>
        </p:spPr>
      </p:pic>
      <p:sp>
        <p:nvSpPr>
          <p:cNvPr id="3" name="Google Shape;166;p29"/>
          <p:cNvSpPr/>
          <p:nvPr/>
        </p:nvSpPr>
        <p:spPr>
          <a:xfrm rot="16200000">
            <a:off x="2581218" y="4073886"/>
            <a:ext cx="385200" cy="226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128;p27"/>
          <p:cNvPicPr preferRelativeResize="0"/>
          <p:nvPr/>
        </p:nvPicPr>
        <p:blipFill rotWithShape="1">
          <a:blip r:embed="rId6"/>
          <a:srcRect t="70197" r="76235" b="3951"/>
          <a:stretch>
            <a:fillRect/>
          </a:stretch>
        </p:blipFill>
        <p:spPr>
          <a:xfrm>
            <a:off x="5260691" y="3213919"/>
            <a:ext cx="1028641" cy="923550"/>
          </a:xfrm>
          <a:prstGeom prst="rect">
            <a:avLst/>
          </a:prstGeom>
          <a:noFill/>
          <a:ln>
            <a:noFill/>
          </a:ln>
        </p:spPr>
      </p:pic>
      <p:sp>
        <p:nvSpPr>
          <p:cNvPr id="2" name="文本框 1"/>
          <p:cNvSpPr txBox="1"/>
          <p:nvPr/>
        </p:nvSpPr>
        <p:spPr>
          <a:xfrm>
            <a:off x="126774" y="2178999"/>
            <a:ext cx="5755546" cy="499047"/>
          </a:xfrm>
          <a:prstGeom prst="rect">
            <a:avLst/>
          </a:prstGeom>
          <a:noFill/>
        </p:spPr>
        <p:txBody>
          <a:bodyPr wrap="square" rtlCol="0">
            <a:spAutoFit/>
          </a:bodyPr>
          <a:lstStyle/>
          <a:p>
            <a:pPr marL="457200" lvl="0" indent="-311150" algn="l" rtl="0">
              <a:lnSpc>
                <a:spcPct val="115000"/>
              </a:lnSpc>
              <a:spcBef>
                <a:spcPts val="0"/>
              </a:spcBef>
              <a:spcAft>
                <a:spcPts val="0"/>
              </a:spcAft>
              <a:buClr>
                <a:schemeClr val="dk1"/>
              </a:buClr>
              <a:buSzPts val="1300"/>
              <a:buChar char="➢"/>
            </a:pPr>
            <a:r>
              <a:rPr lang="en-US" altLang="zh-CN" sz="1200" b="1" dirty="0">
                <a:solidFill>
                  <a:schemeClr val="dk1"/>
                </a:solidFill>
              </a:rPr>
              <a:t>Straggler effect </a:t>
            </a:r>
            <a:r>
              <a:rPr lang="en-US" altLang="zh-CN" sz="1200" dirty="0">
                <a:solidFill>
                  <a:schemeClr val="dk1"/>
                </a:solidFill>
              </a:rPr>
              <a:t>in distributed training in robotic IoT</a:t>
            </a:r>
          </a:p>
          <a:p>
            <a:pPr marL="914400" lvl="1" indent="-311150" algn="l" rtl="0">
              <a:lnSpc>
                <a:spcPct val="115000"/>
              </a:lnSpc>
              <a:spcBef>
                <a:spcPts val="0"/>
              </a:spcBef>
              <a:spcAft>
                <a:spcPts val="0"/>
              </a:spcAft>
              <a:buClr>
                <a:schemeClr val="dk1"/>
              </a:buClr>
              <a:buSzPts val="1300"/>
              <a:buChar char="○"/>
            </a:pPr>
            <a:r>
              <a:rPr lang="en-US" altLang="zh-CN" sz="1200" dirty="0">
                <a:solidFill>
                  <a:schemeClr val="dk1"/>
                </a:solidFill>
              </a:rPr>
              <a:t>Periodic synchronizations are required (e.g., BSP).</a:t>
            </a:r>
          </a:p>
        </p:txBody>
      </p:sp>
      <p:sp>
        <p:nvSpPr>
          <p:cNvPr id="8" name="文本框 7"/>
          <p:cNvSpPr txBox="1"/>
          <p:nvPr/>
        </p:nvSpPr>
        <p:spPr>
          <a:xfrm>
            <a:off x="135942" y="3238942"/>
            <a:ext cx="4612194" cy="286682"/>
          </a:xfrm>
          <a:prstGeom prst="rect">
            <a:avLst/>
          </a:prstGeom>
          <a:noFill/>
        </p:spPr>
        <p:txBody>
          <a:bodyPr wrap="square" rtlCol="0">
            <a:spAutoFit/>
          </a:bodyPr>
          <a:lstStyle/>
          <a:p>
            <a:pPr marL="914400" lvl="1" indent="-311150" algn="l" rtl="0">
              <a:lnSpc>
                <a:spcPct val="115000"/>
              </a:lnSpc>
              <a:spcBef>
                <a:spcPts val="0"/>
              </a:spcBef>
              <a:spcAft>
                <a:spcPts val="0"/>
              </a:spcAft>
              <a:buClr>
                <a:schemeClr val="dk1"/>
              </a:buClr>
              <a:buSzPts val="1300"/>
              <a:buChar char="○"/>
            </a:pPr>
            <a:r>
              <a:rPr lang="en-US" altLang="zh-CN" sz="1200" b="1" dirty="0">
                <a:solidFill>
                  <a:schemeClr val="dk1"/>
                </a:solidFill>
              </a:rPr>
              <a:t>Stall significantly wastes energy </a:t>
            </a:r>
            <a:r>
              <a:rPr lang="en-US" altLang="zh-CN" sz="1200" dirty="0">
                <a:solidFill>
                  <a:schemeClr val="dk1"/>
                </a:solidFill>
              </a:rPr>
              <a:t>(e.g., 35%).</a:t>
            </a:r>
          </a:p>
        </p:txBody>
      </p:sp>
      <p:pic>
        <p:nvPicPr>
          <p:cNvPr id="11" name="图片 10"/>
          <p:cNvPicPr>
            <a:picLocks noChangeAspect="1"/>
          </p:cNvPicPr>
          <p:nvPr/>
        </p:nvPicPr>
        <p:blipFill>
          <a:blip r:embed="rId8"/>
          <a:stretch>
            <a:fillRect/>
          </a:stretch>
        </p:blipFill>
        <p:spPr>
          <a:xfrm>
            <a:off x="6927622" y="3190366"/>
            <a:ext cx="1904677" cy="1033998"/>
          </a:xfrm>
          <a:prstGeom prst="rect">
            <a:avLst/>
          </a:prstGeom>
        </p:spPr>
      </p:pic>
      <p:sp>
        <p:nvSpPr>
          <p:cNvPr id="12" name="文本框 11"/>
          <p:cNvSpPr txBox="1"/>
          <p:nvPr/>
        </p:nvSpPr>
        <p:spPr>
          <a:xfrm>
            <a:off x="126772" y="2584223"/>
            <a:ext cx="5246771" cy="711413"/>
          </a:xfrm>
          <a:prstGeom prst="rect">
            <a:avLst/>
          </a:prstGeom>
          <a:noFill/>
        </p:spPr>
        <p:txBody>
          <a:bodyPr wrap="square" rtlCol="0">
            <a:spAutoFit/>
          </a:bodyPr>
          <a:lstStyle/>
          <a:p>
            <a:pPr marL="914400" lvl="1" indent="-311150">
              <a:lnSpc>
                <a:spcPct val="115000"/>
              </a:lnSpc>
              <a:buClr>
                <a:schemeClr val="dk1"/>
              </a:buClr>
              <a:buSzPts val="1300"/>
              <a:buChar char="○"/>
            </a:pPr>
            <a:r>
              <a:rPr lang="en-US" altLang="zh-CN" sz="1200" dirty="0">
                <a:solidFill>
                  <a:schemeClr val="dk1"/>
                </a:solidFill>
              </a:rPr>
              <a:t>Unbalanced bandwidth capacity causes frequent stall (e.g., stall for 50% time of the training time), </a:t>
            </a:r>
            <a:r>
              <a:rPr lang="en-US" altLang="zh-CN" sz="1200" b="1" dirty="0">
                <a:solidFill>
                  <a:schemeClr val="dk1"/>
                </a:solidFill>
              </a:rPr>
              <a:t>lowering training throughput </a:t>
            </a:r>
            <a:r>
              <a:rPr lang="en-US" altLang="zh-CN" sz="1200" dirty="0">
                <a:solidFill>
                  <a:schemeClr val="dk1"/>
                </a:solidFill>
              </a:rPr>
              <a:t>(i.e., number of training iterations per unit time).</a:t>
            </a:r>
          </a:p>
        </p:txBody>
      </p:sp>
      <p:pic>
        <p:nvPicPr>
          <p:cNvPr id="13" name="outdoors_pai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16003" y="3589283"/>
            <a:ext cx="2307807" cy="1298141"/>
          </a:xfrm>
          <a:prstGeom prst="rect">
            <a:avLst/>
          </a:prstGeom>
        </p:spPr>
      </p:pic>
      <p:sp>
        <p:nvSpPr>
          <p:cNvPr id="9" name="灯片编号占位符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4</a:t>
            </a:fld>
            <a:endParaRPr lang="zh-CN"/>
          </a:p>
        </p:txBody>
      </p:sp>
      <p:pic>
        <p:nvPicPr>
          <p:cNvPr id="10" name="图片 9"/>
          <p:cNvPicPr>
            <a:picLocks noChangeAspect="1"/>
          </p:cNvPicPr>
          <p:nvPr/>
        </p:nvPicPr>
        <p:blipFill>
          <a:blip r:embed="rId8"/>
          <a:stretch>
            <a:fillRect/>
          </a:stretch>
        </p:blipFill>
        <p:spPr>
          <a:xfrm>
            <a:off x="5260690" y="3176895"/>
            <a:ext cx="1028641" cy="10339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3344" fill="hold"/>
                                        <p:tgtEl>
                                          <p:spTgt spid="13"/>
                                        </p:tgtEl>
                                      </p:cBhvr>
                                    </p:cmd>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repeatCount="indefinite" fill="hold" display="0">
                  <p:stCondLst>
                    <p:cond delay="indefinite"/>
                  </p:stCondLst>
                </p:cTn>
                <p:tgtEl>
                  <p:spTgt spid="13"/>
                </p:tgtEl>
              </p:cMediaNode>
            </p:video>
          </p:childTnLst>
        </p:cTn>
      </p:par>
    </p:tnLst>
    <p:bldLst>
      <p:bldP spid="5" grpId="0"/>
      <p:bldP spid="3" grpId="0" animBg="1"/>
      <p:bldP spid="2" grpId="0"/>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Google Shape;137;p28">
                <a:extLst>
                  <a:ext uri="{FF2B5EF4-FFF2-40B4-BE49-F238E27FC236}">
                    <a16:creationId xmlns:a16="http://schemas.microsoft.com/office/drawing/2014/main" id="{9ECD7501-F3E5-E158-727B-56EC0A49BF50}"/>
                  </a:ext>
                </a:extLst>
              </p:cNvPr>
              <p:cNvSpPr txBox="1">
                <a:spLocks/>
              </p:cNvSpPr>
              <p:nvPr/>
            </p:nvSpPr>
            <p:spPr>
              <a:xfrm>
                <a:off x="243294" y="3538086"/>
                <a:ext cx="8712745" cy="141927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indent="-324485">
                  <a:buClr>
                    <a:schemeClr val="dk1"/>
                  </a:buClr>
                  <a:buSzPts val="1514"/>
                  <a:buFont typeface="Arial" panose="020B0604020202020204"/>
                  <a:buChar char="➢"/>
                </a:pPr>
                <a:r>
                  <a:rPr lang="en-US" altLang="zh-CN" sz="1200" dirty="0">
                    <a:solidFill>
                      <a:schemeClr val="tx1"/>
                    </a:solidFill>
                  </a:rPr>
                  <a:t>Although seem contradictory in the existing systems, an ideal distributed training system must achieve the best of both worlds (</a:t>
                </a:r>
                <a:r>
                  <a:rPr lang="en-US" altLang="zh-CN" sz="1200" b="1" dirty="0">
                    <a:solidFill>
                      <a:srgbClr val="FF0000"/>
                    </a:solidFill>
                  </a:rPr>
                  <a:t>2Gs</a:t>
                </a:r>
                <a:r>
                  <a:rPr lang="en-US" altLang="zh-CN" sz="1200" dirty="0">
                    <a:solidFill>
                      <a:schemeClr val="tx1"/>
                    </a:solidFill>
                  </a:rPr>
                  <a:t>):</a:t>
                </a:r>
              </a:p>
              <a:p>
                <a:pPr lvl="1"/>
                <a:r>
                  <a:rPr lang="en-US" altLang="zh-CN" sz="1200" b="1" dirty="0">
                    <a:solidFill>
                      <a:srgbClr val="FF0000"/>
                    </a:solidFill>
                  </a:rPr>
                  <a:t>High training throughput </a:t>
                </a:r>
                <a:r>
                  <a:rPr lang="en-US" altLang="zh-CN" sz="1200" b="1" dirty="0">
                    <a:solidFill>
                      <a:schemeClr val="tx1"/>
                    </a:solidFill>
                  </a:rPr>
                  <a:t>(</a:t>
                </a:r>
                <a:r>
                  <a:rPr lang="en-US" altLang="zh-CN" sz="1200" b="1" dirty="0">
                    <a:solidFill>
                      <a:srgbClr val="FF0000"/>
                    </a:solidFill>
                  </a:rPr>
                  <a:t>G1</a:t>
                </a:r>
                <a:r>
                  <a:rPr lang="en-US" altLang="zh-CN" sz="1200" b="1" dirty="0">
                    <a:solidFill>
                      <a:schemeClr val="tx1"/>
                    </a:solidFill>
                  </a:rPr>
                  <a:t>) </a:t>
                </a:r>
                <a:r>
                  <a:rPr lang="en-US" altLang="zh-CN" sz="1200" dirty="0">
                    <a:solidFill>
                      <a:schemeClr val="tx1"/>
                    </a:solidFill>
                  </a:rPr>
                  <a:t> </a:t>
                </a:r>
              </a:p>
              <a:p>
                <a:pPr marL="1511300" lvl="3" indent="0">
                  <a:buNone/>
                </a:pPr>
                <a:r>
                  <a:rPr lang="en-US" altLang="zh-CN" sz="1200" dirty="0">
                    <a:solidFill>
                      <a:schemeClr val="tx1"/>
                    </a:solidFill>
                  </a:rPr>
                  <a:t>	X		</a:t>
                </a:r>
                <a14:m>
                  <m:oMath xmlns:m="http://schemas.openxmlformats.org/officeDocument/2006/math">
                    <m:r>
                      <a:rPr lang="en-US" altLang="zh-CN" sz="1200" i="1" smtClean="0">
                        <a:solidFill>
                          <a:schemeClr val="tx1"/>
                        </a:solidFill>
                        <a:latin typeface="Cambria Math" panose="02040503050406030204" pitchFamily="18" charset="0"/>
                        <a:ea typeface="Cambria Math" panose="02040503050406030204" pitchFamily="18" charset="0"/>
                      </a:rPr>
                      <m:t>→</m:t>
                    </m:r>
                  </m:oMath>
                </a14:m>
                <a:r>
                  <a:rPr lang="en-US" altLang="zh-CN" sz="1200" dirty="0">
                    <a:solidFill>
                      <a:schemeClr val="tx1"/>
                    </a:solidFill>
                  </a:rPr>
                  <a:t>  </a:t>
                </a:r>
                <a:r>
                  <a:rPr lang="en-US" altLang="zh-CN" sz="1200" b="1" dirty="0">
                    <a:solidFill>
                      <a:schemeClr val="tx1"/>
                    </a:solidFill>
                  </a:rPr>
                  <a:t>high training accuracy gain per unit time</a:t>
                </a:r>
                <a:endParaRPr lang="en-US" altLang="zh-CN" sz="1200" dirty="0">
                  <a:solidFill>
                    <a:schemeClr val="tx1"/>
                  </a:solidFill>
                </a:endParaRPr>
              </a:p>
              <a:p>
                <a:pPr lvl="1"/>
                <a:r>
                  <a:rPr lang="en-US" altLang="zh-CN" sz="1200" b="1" dirty="0">
                    <a:solidFill>
                      <a:srgbClr val="FF0000"/>
                    </a:solidFill>
                  </a:rPr>
                  <a:t>High statistical efficiency </a:t>
                </a:r>
                <a:r>
                  <a:rPr lang="en-US" altLang="zh-CN" sz="1200" b="1" dirty="0">
                    <a:solidFill>
                      <a:schemeClr val="tx1"/>
                    </a:solidFill>
                  </a:rPr>
                  <a:t>(</a:t>
                </a:r>
                <a:r>
                  <a:rPr lang="en-US" altLang="zh-CN" sz="1200" b="1" dirty="0">
                    <a:solidFill>
                      <a:srgbClr val="FF0000"/>
                    </a:solidFill>
                  </a:rPr>
                  <a:t>G2</a:t>
                </a:r>
                <a:r>
                  <a:rPr lang="en-US" altLang="zh-CN" sz="1200" b="1" dirty="0">
                    <a:solidFill>
                      <a:schemeClr val="tx1"/>
                    </a:solidFill>
                  </a:rPr>
                  <a:t>)</a:t>
                </a:r>
              </a:p>
              <a:p>
                <a:pPr lvl="1"/>
                <a:r>
                  <a:rPr lang="en-US" altLang="zh-CN" sz="1200" dirty="0">
                    <a:solidFill>
                      <a:schemeClr val="tx1"/>
                    </a:solidFill>
                  </a:rPr>
                  <a:t>Essential for high training accuracy within as short as possible time and as low as possible power consumption</a:t>
                </a:r>
              </a:p>
            </p:txBody>
          </p:sp>
        </mc:Choice>
        <mc:Fallback xmlns="">
          <p:sp>
            <p:nvSpPr>
              <p:cNvPr id="21" name="Google Shape;137;p28">
                <a:extLst>
                  <a:ext uri="{FF2B5EF4-FFF2-40B4-BE49-F238E27FC236}">
                    <a16:creationId xmlns:a16="http://schemas.microsoft.com/office/drawing/2014/main" id="{9ECD7501-F3E5-E158-727B-56EC0A49BF50}"/>
                  </a:ext>
                </a:extLst>
              </p:cNvPr>
              <p:cNvSpPr txBox="1">
                <a:spLocks noRot="1" noChangeAspect="1" noMove="1" noResize="1" noEditPoints="1" noAdjustHandles="1" noChangeArrowheads="1" noChangeShapeType="1" noTextEdit="1"/>
              </p:cNvSpPr>
              <p:nvPr/>
            </p:nvSpPr>
            <p:spPr>
              <a:xfrm>
                <a:off x="243294" y="3538086"/>
                <a:ext cx="8712745" cy="1419275"/>
              </a:xfrm>
              <a:prstGeom prst="rect">
                <a:avLst/>
              </a:prstGeom>
              <a:blipFill>
                <a:blip r:embed="rId3"/>
                <a:stretch>
                  <a:fillRect t="-1717"/>
                </a:stretch>
              </a:blipFill>
              <a:ln>
                <a:noFill/>
              </a:ln>
            </p:spPr>
            <p:txBody>
              <a:bodyPr/>
              <a:lstStyle/>
              <a:p>
                <a:r>
                  <a:rPr lang="zh-CN" altLang="en-US">
                    <a:noFill/>
                  </a:rPr>
                  <a:t> </a:t>
                </a:r>
              </a:p>
            </p:txBody>
          </p:sp>
        </mc:Fallback>
      </mc:AlternateContent>
      <p:sp>
        <p:nvSpPr>
          <p:cNvPr id="20" name="Google Shape;137;p28">
            <a:extLst>
              <a:ext uri="{FF2B5EF4-FFF2-40B4-BE49-F238E27FC236}">
                <a16:creationId xmlns:a16="http://schemas.microsoft.com/office/drawing/2014/main" id="{0B41BC9B-2F30-FAD2-AB2E-BDC7F015C62E}"/>
              </a:ext>
            </a:extLst>
          </p:cNvPr>
          <p:cNvSpPr txBox="1">
            <a:spLocks/>
          </p:cNvSpPr>
          <p:nvPr/>
        </p:nvSpPr>
        <p:spPr>
          <a:xfrm>
            <a:off x="243295" y="2550498"/>
            <a:ext cx="8520600" cy="11686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lvl="1"/>
            <a:r>
              <a:rPr lang="en-US" altLang="zh-CN" sz="1200" b="1" dirty="0">
                <a:solidFill>
                  <a:schemeClr val="tx1"/>
                </a:solidFill>
              </a:rPr>
              <a:t>Scheduling-based SSP</a:t>
            </a:r>
            <a:r>
              <a:rPr lang="en-US" altLang="zh-CN" sz="1200" dirty="0">
                <a:solidFill>
                  <a:schemeClr val="tx1"/>
                </a:solidFill>
              </a:rPr>
              <a:t> (e.g., FLOWN [TWC ‘21]): schedule to balance throughput and statistical efficiency</a:t>
            </a:r>
          </a:p>
          <a:p>
            <a:pPr lvl="2"/>
            <a:r>
              <a:rPr lang="en-US" altLang="zh-CN" sz="1200" dirty="0">
                <a:solidFill>
                  <a:schemeClr val="tx1"/>
                </a:solidFill>
              </a:rPr>
              <a:t>The pre-scheduled transmission mismatches with the actual fluctuating bandwidth, downgrading the training throughput.</a:t>
            </a:r>
          </a:p>
        </p:txBody>
      </p:sp>
      <p:sp>
        <p:nvSpPr>
          <p:cNvPr id="136" name="Google Shape;13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zh-CN" sz="2320"/>
              <a:t>Rethinking Distributed Training for Robotic IoT</a:t>
            </a:r>
            <a:endParaRPr sz="2320" dirty="0"/>
          </a:p>
          <a:p>
            <a:pPr marL="0" lvl="0" indent="0" algn="l" rtl="0">
              <a:lnSpc>
                <a:spcPct val="100000"/>
              </a:lnSpc>
              <a:spcBef>
                <a:spcPts val="0"/>
              </a:spcBef>
              <a:spcAft>
                <a:spcPts val="0"/>
              </a:spcAft>
              <a:buSzPts val="2800"/>
              <a:buNone/>
            </a:pPr>
            <a:endParaRPr sz="2320" dirty="0"/>
          </a:p>
        </p:txBody>
      </p:sp>
      <p:sp>
        <p:nvSpPr>
          <p:cNvPr id="137" name="Google Shape;137;p28"/>
          <p:cNvSpPr txBox="1">
            <a:spLocks noGrp="1"/>
          </p:cNvSpPr>
          <p:nvPr>
            <p:ph type="body" idx="1"/>
          </p:nvPr>
        </p:nvSpPr>
        <p:spPr>
          <a:xfrm>
            <a:off x="243295" y="1152475"/>
            <a:ext cx="8986587" cy="1419275"/>
          </a:xfrm>
          <a:prstGeom prst="rect">
            <a:avLst/>
          </a:prstGeom>
          <a:noFill/>
          <a:ln>
            <a:noFill/>
          </a:ln>
        </p:spPr>
        <p:txBody>
          <a:bodyPr spcFirstLastPara="1" wrap="square" lIns="91425" tIns="91425" rIns="91425" bIns="91425" anchor="t" anchorCtr="0">
            <a:normAutofit/>
          </a:bodyPr>
          <a:lstStyle/>
          <a:p>
            <a:pPr marL="457200" lvl="0" indent="-358775" algn="l" rtl="0">
              <a:lnSpc>
                <a:spcPct val="115000"/>
              </a:lnSpc>
              <a:spcBef>
                <a:spcPts val="0"/>
              </a:spcBef>
              <a:spcAft>
                <a:spcPts val="0"/>
              </a:spcAft>
              <a:buSzPts val="2054"/>
              <a:buChar char="➢"/>
            </a:pPr>
            <a:r>
              <a:rPr lang="en-US" altLang="zh-CN" sz="1200" dirty="0">
                <a:solidFill>
                  <a:schemeClr val="dk1"/>
                </a:solidFill>
              </a:rPr>
              <a:t>Existing distributed training paradigms fall short in handling straggler effect.</a:t>
            </a:r>
          </a:p>
          <a:p>
            <a:pPr lvl="1"/>
            <a:r>
              <a:rPr lang="en-US" altLang="zh-CN" sz="1200" b="1" dirty="0">
                <a:solidFill>
                  <a:schemeClr val="tx1"/>
                </a:solidFill>
              </a:rPr>
              <a:t>Stale Synchronous Parallel (SSP </a:t>
            </a:r>
            <a:r>
              <a:rPr lang="en-US" altLang="zh-CN" sz="1200" dirty="0">
                <a:solidFill>
                  <a:schemeClr val="tx1"/>
                </a:solidFill>
              </a:rPr>
              <a:t>[NIPS’13]</a:t>
            </a:r>
            <a:r>
              <a:rPr lang="en-US" altLang="zh-CN" sz="1200" b="1" dirty="0">
                <a:solidFill>
                  <a:schemeClr val="tx1"/>
                </a:solidFill>
              </a:rPr>
              <a:t>)</a:t>
            </a:r>
            <a:r>
              <a:rPr lang="en-US" altLang="zh-CN" sz="1200" dirty="0">
                <a:solidFill>
                  <a:schemeClr val="tx1"/>
                </a:solidFill>
              </a:rPr>
              <a:t>: tolerate staled model updates from others within a threshold</a:t>
            </a:r>
          </a:p>
          <a:p>
            <a:pPr lvl="2"/>
            <a:r>
              <a:rPr lang="en-US" altLang="zh-CN" sz="1200" dirty="0">
                <a:solidFill>
                  <a:schemeClr val="tx1"/>
                </a:solidFill>
              </a:rPr>
              <a:t>Low staleness threshold fails to mitigate straggler effect (low training throughput)</a:t>
            </a:r>
          </a:p>
          <a:p>
            <a:pPr lvl="2"/>
            <a:r>
              <a:rPr lang="en-US" altLang="zh-CN" sz="1200" dirty="0">
                <a:solidFill>
                  <a:schemeClr val="tx1"/>
                </a:solidFill>
              </a:rPr>
              <a:t>High staleness threshold downgrades the statistical efficiency. </a:t>
            </a:r>
          </a:p>
          <a:p>
            <a:pPr lvl="3"/>
            <a:r>
              <a:rPr lang="en-US" altLang="zh-CN" sz="1200" dirty="0">
                <a:solidFill>
                  <a:schemeClr val="tx1"/>
                </a:solidFill>
              </a:rPr>
              <a:t>i.e., the training accuracy gain per training iteration</a:t>
            </a:r>
          </a:p>
        </p:txBody>
      </p:sp>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5</a:t>
            </a:fld>
            <a:endParaRPr lang="zh-CN" dirty="0"/>
          </a:p>
        </p:txBody>
      </p:sp>
      <p:pic>
        <p:nvPicPr>
          <p:cNvPr id="2" name="Google Shape;141;p28">
            <a:extLst>
              <a:ext uri="{FF2B5EF4-FFF2-40B4-BE49-F238E27FC236}">
                <a16:creationId xmlns:a16="http://schemas.microsoft.com/office/drawing/2014/main" id="{03F39BB6-CF85-2EC7-14D5-5A82ED77A39A}"/>
              </a:ext>
            </a:extLst>
          </p:cNvPr>
          <p:cNvPicPr preferRelativeResize="0"/>
          <p:nvPr/>
        </p:nvPicPr>
        <p:blipFill rotWithShape="1">
          <a:blip r:embed="rId4"/>
          <a:srcRect/>
          <a:stretch>
            <a:fillRect/>
          </a:stretch>
        </p:blipFill>
        <p:spPr>
          <a:xfrm>
            <a:off x="7829066" y="1747794"/>
            <a:ext cx="301213" cy="291600"/>
          </a:xfrm>
          <a:prstGeom prst="rect">
            <a:avLst/>
          </a:prstGeom>
          <a:noFill/>
          <a:ln>
            <a:noFill/>
          </a:ln>
        </p:spPr>
      </p:pic>
      <p:grpSp>
        <p:nvGrpSpPr>
          <p:cNvPr id="13" name="组合 12">
            <a:extLst>
              <a:ext uri="{FF2B5EF4-FFF2-40B4-BE49-F238E27FC236}">
                <a16:creationId xmlns:a16="http://schemas.microsoft.com/office/drawing/2014/main" id="{79A58723-123E-2594-3915-7432B62A4BDB}"/>
              </a:ext>
            </a:extLst>
          </p:cNvPr>
          <p:cNvGrpSpPr/>
          <p:nvPr/>
        </p:nvGrpSpPr>
        <p:grpSpPr>
          <a:xfrm>
            <a:off x="5966335" y="1771857"/>
            <a:ext cx="1640831" cy="233761"/>
            <a:chOff x="5966335" y="1771857"/>
            <a:chExt cx="1640831" cy="233761"/>
          </a:xfrm>
        </p:grpSpPr>
        <p:cxnSp>
          <p:nvCxnSpPr>
            <p:cNvPr id="8" name="连接符: 肘形 7">
              <a:extLst>
                <a:ext uri="{FF2B5EF4-FFF2-40B4-BE49-F238E27FC236}">
                  <a16:creationId xmlns:a16="http://schemas.microsoft.com/office/drawing/2014/main" id="{9CE8783A-6F85-A140-5155-CFAC444B51D4}"/>
                </a:ext>
              </a:extLst>
            </p:cNvPr>
            <p:cNvCxnSpPr/>
            <p:nvPr/>
          </p:nvCxnSpPr>
          <p:spPr>
            <a:xfrm rot="10800000" flipV="1">
              <a:off x="5966335" y="1771858"/>
              <a:ext cx="1146789" cy="233760"/>
            </a:xfrm>
            <a:prstGeom prst="bentConnector3">
              <a:avLst>
                <a:gd name="adj1" fmla="val -31057"/>
              </a:avLst>
            </a:prstGeom>
            <a:ln>
              <a:solidFill>
                <a:schemeClr val="accent6">
                  <a:lumMod val="50000"/>
                </a:schemeClr>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2" name="乘号 11">
              <a:extLst>
                <a:ext uri="{FF2B5EF4-FFF2-40B4-BE49-F238E27FC236}">
                  <a16:creationId xmlns:a16="http://schemas.microsoft.com/office/drawing/2014/main" id="{4B746CED-7400-DB27-16C4-5903B1DDAE97}"/>
                </a:ext>
              </a:extLst>
            </p:cNvPr>
            <p:cNvSpPr/>
            <p:nvPr/>
          </p:nvSpPr>
          <p:spPr>
            <a:xfrm>
              <a:off x="7305953" y="1771857"/>
              <a:ext cx="301213" cy="233761"/>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grpSp>
        <p:nvGrpSpPr>
          <p:cNvPr id="28" name="组合 27">
            <a:extLst>
              <a:ext uri="{FF2B5EF4-FFF2-40B4-BE49-F238E27FC236}">
                <a16:creationId xmlns:a16="http://schemas.microsoft.com/office/drawing/2014/main" id="{AB1D5F62-806E-E401-F667-10DBDE6549E5}"/>
              </a:ext>
            </a:extLst>
          </p:cNvPr>
          <p:cNvGrpSpPr/>
          <p:nvPr/>
        </p:nvGrpSpPr>
        <p:grpSpPr>
          <a:xfrm>
            <a:off x="3076628" y="2874681"/>
            <a:ext cx="4764927" cy="674120"/>
            <a:chOff x="3076628" y="2657044"/>
            <a:chExt cx="4764927" cy="674120"/>
          </a:xfrm>
        </p:grpSpPr>
        <p:grpSp>
          <p:nvGrpSpPr>
            <p:cNvPr id="27" name="组合 26">
              <a:extLst>
                <a:ext uri="{FF2B5EF4-FFF2-40B4-BE49-F238E27FC236}">
                  <a16:creationId xmlns:a16="http://schemas.microsoft.com/office/drawing/2014/main" id="{28C24BE9-5EDB-5209-93E6-D1D5078F32AD}"/>
                </a:ext>
              </a:extLst>
            </p:cNvPr>
            <p:cNvGrpSpPr/>
            <p:nvPr/>
          </p:nvGrpSpPr>
          <p:grpSpPr>
            <a:xfrm>
              <a:off x="3076628" y="2657044"/>
              <a:ext cx="4764927" cy="674120"/>
              <a:chOff x="3076628" y="2657044"/>
              <a:chExt cx="4764927" cy="674120"/>
            </a:xfrm>
          </p:grpSpPr>
          <p:pic>
            <p:nvPicPr>
              <p:cNvPr id="23" name="Google Shape;141;p28">
                <a:extLst>
                  <a:ext uri="{FF2B5EF4-FFF2-40B4-BE49-F238E27FC236}">
                    <a16:creationId xmlns:a16="http://schemas.microsoft.com/office/drawing/2014/main" id="{4EE73F8A-9CB7-F5F4-1D7D-F6AD0EABD57D}"/>
                  </a:ext>
                </a:extLst>
              </p:cNvPr>
              <p:cNvPicPr preferRelativeResize="0"/>
              <p:nvPr/>
            </p:nvPicPr>
            <p:blipFill rotWithShape="1">
              <a:blip r:embed="rId4"/>
              <a:srcRect/>
              <a:stretch>
                <a:fillRect/>
              </a:stretch>
            </p:blipFill>
            <p:spPr>
              <a:xfrm>
                <a:off x="5202188" y="3039564"/>
                <a:ext cx="301213" cy="291600"/>
              </a:xfrm>
              <a:prstGeom prst="rect">
                <a:avLst/>
              </a:prstGeom>
              <a:noFill/>
              <a:ln>
                <a:noFill/>
              </a:ln>
            </p:spPr>
          </p:pic>
          <p:cxnSp>
            <p:nvCxnSpPr>
              <p:cNvPr id="24" name="连接符: 肘形 23">
                <a:extLst>
                  <a:ext uri="{FF2B5EF4-FFF2-40B4-BE49-F238E27FC236}">
                    <a16:creationId xmlns:a16="http://schemas.microsoft.com/office/drawing/2014/main" id="{6533D79B-FAC2-C2A1-CD70-D8AE9E1B9C8E}"/>
                  </a:ext>
                </a:extLst>
              </p:cNvPr>
              <p:cNvCxnSpPr/>
              <p:nvPr/>
            </p:nvCxnSpPr>
            <p:spPr>
              <a:xfrm flipV="1">
                <a:off x="3076628" y="2657044"/>
                <a:ext cx="4764927" cy="275893"/>
              </a:xfrm>
              <a:prstGeom prst="bentConnector3">
                <a:avLst>
                  <a:gd name="adj1" fmla="val 100043"/>
                </a:avLst>
              </a:prstGeom>
              <a:ln>
                <a:solidFill>
                  <a:schemeClr val="accent6">
                    <a:lumMod val="50000"/>
                  </a:schemeClr>
                </a:solidFill>
                <a:headEnd type="triangle"/>
                <a:tailEnd type="triangle"/>
              </a:ln>
            </p:spPr>
            <p:style>
              <a:lnRef idx="3">
                <a:schemeClr val="accent1"/>
              </a:lnRef>
              <a:fillRef idx="0">
                <a:schemeClr val="accent1"/>
              </a:fillRef>
              <a:effectRef idx="2">
                <a:schemeClr val="accent1"/>
              </a:effectRef>
              <a:fontRef idx="minor">
                <a:schemeClr val="tx1"/>
              </a:fontRef>
            </p:style>
          </p:cxnSp>
        </p:grpSp>
        <p:sp>
          <p:nvSpPr>
            <p:cNvPr id="26" name="乘号 25">
              <a:extLst>
                <a:ext uri="{FF2B5EF4-FFF2-40B4-BE49-F238E27FC236}">
                  <a16:creationId xmlns:a16="http://schemas.microsoft.com/office/drawing/2014/main" id="{68C77A58-1FD4-8108-D931-652B3148B11F}"/>
                </a:ext>
              </a:extLst>
            </p:cNvPr>
            <p:cNvSpPr/>
            <p:nvPr/>
          </p:nvSpPr>
          <p:spPr>
            <a:xfrm>
              <a:off x="5202188" y="2817952"/>
              <a:ext cx="301213" cy="233761"/>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grpSp>
        <p:nvGrpSpPr>
          <p:cNvPr id="9" name="组合 8">
            <a:extLst>
              <a:ext uri="{FF2B5EF4-FFF2-40B4-BE49-F238E27FC236}">
                <a16:creationId xmlns:a16="http://schemas.microsoft.com/office/drawing/2014/main" id="{73D816BD-3515-443B-A6A2-FA15AE47F8FF}"/>
              </a:ext>
            </a:extLst>
          </p:cNvPr>
          <p:cNvGrpSpPr/>
          <p:nvPr/>
        </p:nvGrpSpPr>
        <p:grpSpPr>
          <a:xfrm>
            <a:off x="4403266" y="2343355"/>
            <a:ext cx="3438289" cy="2018611"/>
            <a:chOff x="4403266" y="2343355"/>
            <a:chExt cx="3438289" cy="2018611"/>
          </a:xfrm>
        </p:grpSpPr>
        <p:pic>
          <p:nvPicPr>
            <p:cNvPr id="14" name="图片 13">
              <a:extLst>
                <a:ext uri="{FF2B5EF4-FFF2-40B4-BE49-F238E27FC236}">
                  <a16:creationId xmlns:a16="http://schemas.microsoft.com/office/drawing/2014/main" id="{844A5C58-907D-A110-4CF3-EC2D34BBB569}"/>
                </a:ext>
              </a:extLst>
            </p:cNvPr>
            <p:cNvPicPr>
              <a:picLocks noChangeAspect="1"/>
            </p:cNvPicPr>
            <p:nvPr/>
          </p:nvPicPr>
          <p:blipFill>
            <a:blip r:embed="rId5"/>
            <a:stretch>
              <a:fillRect/>
            </a:stretch>
          </p:blipFill>
          <p:spPr>
            <a:xfrm>
              <a:off x="4403266" y="2616222"/>
              <a:ext cx="3438289" cy="1745744"/>
            </a:xfrm>
            <a:prstGeom prst="rect">
              <a:avLst/>
            </a:prstGeom>
          </p:spPr>
        </p:pic>
        <p:sp>
          <p:nvSpPr>
            <p:cNvPr id="16" name="文本框 15">
              <a:extLst>
                <a:ext uri="{FF2B5EF4-FFF2-40B4-BE49-F238E27FC236}">
                  <a16:creationId xmlns:a16="http://schemas.microsoft.com/office/drawing/2014/main" id="{CB4B287D-C4C7-D392-00E5-AF37DCAE29BC}"/>
                </a:ext>
              </a:extLst>
            </p:cNvPr>
            <p:cNvSpPr txBox="1"/>
            <p:nvPr/>
          </p:nvSpPr>
          <p:spPr>
            <a:xfrm>
              <a:off x="5253513" y="2343355"/>
              <a:ext cx="2107133" cy="276999"/>
            </a:xfrm>
            <a:prstGeom prst="rect">
              <a:avLst/>
            </a:prstGeom>
            <a:noFill/>
          </p:spPr>
          <p:txBody>
            <a:bodyPr wrap="square" rtlCol="0">
              <a:spAutoFit/>
            </a:bodyPr>
            <a:lstStyle/>
            <a:p>
              <a:pPr algn="ctr"/>
              <a:r>
                <a:rPr lang="en-US" altLang="zh-CN" sz="1200" dirty="0"/>
                <a:t>Statistical Efficiency </a:t>
              </a:r>
              <a:r>
                <a:rPr lang="en-US" altLang="zh-CN" sz="1200" b="1" dirty="0"/>
                <a:t>[1]</a:t>
              </a:r>
              <a:endParaRPr lang="zh-CN" altLang="en-US" sz="1200" b="1" dirty="0"/>
            </a:p>
          </p:txBody>
        </p:sp>
      </p:grpSp>
      <p:grpSp>
        <p:nvGrpSpPr>
          <p:cNvPr id="6" name="组合 5">
            <a:extLst>
              <a:ext uri="{FF2B5EF4-FFF2-40B4-BE49-F238E27FC236}">
                <a16:creationId xmlns:a16="http://schemas.microsoft.com/office/drawing/2014/main" id="{BB35B4AD-1910-17C2-6445-943490CD3493}"/>
              </a:ext>
            </a:extLst>
          </p:cNvPr>
          <p:cNvGrpSpPr/>
          <p:nvPr/>
        </p:nvGrpSpPr>
        <p:grpSpPr>
          <a:xfrm>
            <a:off x="846062" y="2335560"/>
            <a:ext cx="7626035" cy="2585467"/>
            <a:chOff x="846062" y="2335560"/>
            <a:chExt cx="7626035" cy="2585467"/>
          </a:xfrm>
        </p:grpSpPr>
        <p:grpSp>
          <p:nvGrpSpPr>
            <p:cNvPr id="7" name="组合 6">
              <a:extLst>
                <a:ext uri="{FF2B5EF4-FFF2-40B4-BE49-F238E27FC236}">
                  <a16:creationId xmlns:a16="http://schemas.microsoft.com/office/drawing/2014/main" id="{DA31A35F-EE08-D2EA-0786-E7CE27B3E564}"/>
                </a:ext>
              </a:extLst>
            </p:cNvPr>
            <p:cNvGrpSpPr/>
            <p:nvPr/>
          </p:nvGrpSpPr>
          <p:grpSpPr>
            <a:xfrm>
              <a:off x="846062" y="2335560"/>
              <a:ext cx="7626035" cy="2585467"/>
              <a:chOff x="846062" y="2335560"/>
              <a:chExt cx="7626035" cy="2585467"/>
            </a:xfrm>
          </p:grpSpPr>
          <p:pic>
            <p:nvPicPr>
              <p:cNvPr id="10" name="图片 9">
                <a:extLst>
                  <a:ext uri="{FF2B5EF4-FFF2-40B4-BE49-F238E27FC236}">
                    <a16:creationId xmlns:a16="http://schemas.microsoft.com/office/drawing/2014/main" id="{C0996755-1DE3-22D8-4E3B-D718D897BC40}"/>
                  </a:ext>
                </a:extLst>
              </p:cNvPr>
              <p:cNvPicPr>
                <a:picLocks noChangeAspect="1"/>
              </p:cNvPicPr>
              <p:nvPr/>
            </p:nvPicPr>
            <p:blipFill>
              <a:blip r:embed="rId6"/>
              <a:stretch>
                <a:fillRect/>
              </a:stretch>
            </p:blipFill>
            <p:spPr>
              <a:xfrm>
                <a:off x="846062" y="2616222"/>
                <a:ext cx="2810843" cy="1878117"/>
              </a:xfrm>
              <a:prstGeom prst="rect">
                <a:avLst/>
              </a:prstGeom>
            </p:spPr>
          </p:pic>
          <p:sp>
            <p:nvSpPr>
              <p:cNvPr id="15" name="文本框 14">
                <a:extLst>
                  <a:ext uri="{FF2B5EF4-FFF2-40B4-BE49-F238E27FC236}">
                    <a16:creationId xmlns:a16="http://schemas.microsoft.com/office/drawing/2014/main" id="{A91EF936-5141-70F2-00AC-0FF8498A5F56}"/>
                  </a:ext>
                </a:extLst>
              </p:cNvPr>
              <p:cNvSpPr txBox="1"/>
              <p:nvPr/>
            </p:nvSpPr>
            <p:spPr>
              <a:xfrm>
                <a:off x="1373793" y="2335560"/>
                <a:ext cx="2107133" cy="276999"/>
              </a:xfrm>
              <a:prstGeom prst="rect">
                <a:avLst/>
              </a:prstGeom>
              <a:noFill/>
            </p:spPr>
            <p:txBody>
              <a:bodyPr wrap="square" rtlCol="0">
                <a:spAutoFit/>
              </a:bodyPr>
              <a:lstStyle/>
              <a:p>
                <a:pPr algn="ctr"/>
                <a:r>
                  <a:rPr lang="en-US" altLang="zh-CN" sz="1200" dirty="0"/>
                  <a:t>Training Throughput </a:t>
                </a:r>
                <a:r>
                  <a:rPr lang="en-US" altLang="zh-CN" sz="1200" b="1" dirty="0"/>
                  <a:t>[1]</a:t>
                </a:r>
                <a:endParaRPr lang="zh-CN" altLang="en-US" sz="1200" b="1" dirty="0"/>
              </a:p>
            </p:txBody>
          </p:sp>
          <p:sp>
            <p:nvSpPr>
              <p:cNvPr id="4" name="文本框 3">
                <a:extLst>
                  <a:ext uri="{FF2B5EF4-FFF2-40B4-BE49-F238E27FC236}">
                    <a16:creationId xmlns:a16="http://schemas.microsoft.com/office/drawing/2014/main" id="{BD97DE6B-D99C-A149-809E-BF2DA70983CD}"/>
                  </a:ext>
                </a:extLst>
              </p:cNvPr>
              <p:cNvSpPr txBox="1"/>
              <p:nvPr/>
            </p:nvSpPr>
            <p:spPr>
              <a:xfrm>
                <a:off x="957770" y="4459362"/>
                <a:ext cx="7514327" cy="461665"/>
              </a:xfrm>
              <a:prstGeom prst="rect">
                <a:avLst/>
              </a:prstGeom>
              <a:noFill/>
            </p:spPr>
            <p:txBody>
              <a:bodyPr wrap="square" rtlCol="0">
                <a:spAutoFit/>
              </a:bodyPr>
              <a:lstStyle/>
              <a:p>
                <a:r>
                  <a:rPr lang="en-US" altLang="zh-CN" sz="1200" b="1" dirty="0"/>
                  <a:t>[1] </a:t>
                </a:r>
                <a:r>
                  <a:rPr lang="en-US" altLang="zh-CN" sz="1200" dirty="0"/>
                  <a:t>Q. Ho, et.al, “More effective distributed ML via a stale synchronous parallel parameter server,” in Advances in Neural Information Processing Systems, vol. 26, 2013.</a:t>
                </a:r>
                <a:endParaRPr lang="zh-CN" altLang="en-US" sz="1200" dirty="0"/>
              </a:p>
            </p:txBody>
          </p:sp>
        </p:grpSp>
        <p:pic>
          <p:nvPicPr>
            <p:cNvPr id="5" name="图片 4">
              <a:extLst>
                <a:ext uri="{FF2B5EF4-FFF2-40B4-BE49-F238E27FC236}">
                  <a16:creationId xmlns:a16="http://schemas.microsoft.com/office/drawing/2014/main" id="{3082D4C0-73AC-57EF-6D22-8845D1D6CD10}"/>
                </a:ext>
              </a:extLst>
            </p:cNvPr>
            <p:cNvPicPr>
              <a:picLocks noChangeAspect="1"/>
            </p:cNvPicPr>
            <p:nvPr/>
          </p:nvPicPr>
          <p:blipFill rotWithShape="1">
            <a:blip r:embed="rId5"/>
            <a:srcRect l="66851" t="16940" r="9602" b="16887"/>
            <a:stretch/>
          </p:blipFill>
          <p:spPr>
            <a:xfrm>
              <a:off x="3316287" y="2866886"/>
              <a:ext cx="809625" cy="1155227"/>
            </a:xfrm>
            <a:prstGeom prst="rect">
              <a:avLst/>
            </a:prstGeom>
          </p:spPr>
        </p:pic>
      </p:grpSp>
    </p:spTree>
    <p:extLst>
      <p:ext uri="{BB962C8B-B14F-4D97-AF65-F5344CB8AC3E}">
        <p14:creationId xmlns:p14="http://schemas.microsoft.com/office/powerpoint/2010/main" val="409083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0" grpId="0"/>
      <p:bldP spid="13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6" name="图片 5"/>
          <p:cNvPicPr>
            <a:picLocks noChangeAspect="1"/>
          </p:cNvPicPr>
          <p:nvPr/>
        </p:nvPicPr>
        <p:blipFill rotWithShape="1">
          <a:blip r:embed="rId3"/>
          <a:srcRect l="16653"/>
          <a:stretch>
            <a:fillRect/>
          </a:stretch>
        </p:blipFill>
        <p:spPr>
          <a:xfrm>
            <a:off x="3010879" y="2417202"/>
            <a:ext cx="1888168" cy="1274300"/>
          </a:xfrm>
          <a:prstGeom prst="rect">
            <a:avLst/>
          </a:prstGeom>
        </p:spPr>
      </p:pic>
      <p:sp>
        <p:nvSpPr>
          <p:cNvPr id="152" name="Google Shape;152;p29"/>
          <p:cNvSpPr txBox="1"/>
          <p:nvPr/>
        </p:nvSpPr>
        <p:spPr>
          <a:xfrm>
            <a:off x="4280893" y="1618025"/>
            <a:ext cx="4889668" cy="3303695"/>
          </a:xfrm>
          <a:prstGeom prst="rect">
            <a:avLst/>
          </a:prstGeom>
          <a:noFill/>
          <a:ln>
            <a:noFill/>
          </a:ln>
        </p:spPr>
        <p:txBody>
          <a:bodyPr spcFirstLastPara="1" wrap="square" lIns="91425" tIns="91425" rIns="91425" bIns="91425" anchor="t" anchorCtr="0">
            <a:spAutoFit/>
          </a:bodyPr>
          <a:lstStyle/>
          <a:p>
            <a:pPr marL="914400" lvl="1" indent="-311150">
              <a:lnSpc>
                <a:spcPct val="115000"/>
              </a:lnSpc>
              <a:buClr>
                <a:schemeClr val="dk1"/>
              </a:buClr>
              <a:buSzPts val="1300"/>
              <a:buChar char="○"/>
            </a:pPr>
            <a:r>
              <a:rPr lang="zh-CN" sz="1300" dirty="0">
                <a:solidFill>
                  <a:schemeClr val="dk1"/>
                </a:solidFill>
              </a:rPr>
              <a:t>Model granularity </a:t>
            </a:r>
            <a:r>
              <a:rPr lang="en-US" altLang="zh-CN" sz="1300" dirty="0">
                <a:solidFill>
                  <a:schemeClr val="dk1"/>
                </a:solidFill>
              </a:rPr>
              <a:t>makes</a:t>
            </a:r>
            <a:r>
              <a:rPr lang="zh-CN" sz="1300" dirty="0">
                <a:solidFill>
                  <a:schemeClr val="dk1"/>
                </a:solidFill>
              </a:rPr>
              <a:t> imbalanced transmission time</a:t>
            </a:r>
            <a:r>
              <a:rPr lang="en-US" altLang="zh-CN" sz="1300" dirty="0">
                <a:solidFill>
                  <a:schemeClr val="dk1"/>
                </a:solidFill>
              </a:rPr>
              <a:t> inevitable</a:t>
            </a:r>
            <a:r>
              <a:rPr lang="zh-CN" sz="1300" dirty="0">
                <a:solidFill>
                  <a:schemeClr val="dk1"/>
                </a:solidFill>
              </a:rPr>
              <a:t> under such bandwidth</a:t>
            </a:r>
            <a:r>
              <a:rPr lang="en-US" altLang="zh-CN" sz="1300" dirty="0">
                <a:solidFill>
                  <a:schemeClr val="dk1"/>
                </a:solidFill>
              </a:rPr>
              <a:t> </a:t>
            </a:r>
            <a:r>
              <a:rPr lang="zh-CN" sz="1300" dirty="0">
                <a:solidFill>
                  <a:schemeClr val="dk1"/>
                </a:solidFill>
              </a:rPr>
              <a:t>fluctuation.</a:t>
            </a: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1000"/>
              </a:spcAft>
              <a:buNone/>
            </a:pPr>
            <a:endParaRPr sz="1300" dirty="0">
              <a:solidFill>
                <a:schemeClr val="dk1"/>
              </a:solidFill>
            </a:endParaRPr>
          </a:p>
        </p:txBody>
      </p:sp>
      <p:sp>
        <p:nvSpPr>
          <p:cNvPr id="153" name="Google Shape;153;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100"/>
              <a:buNone/>
            </a:pPr>
            <a:r>
              <a:rPr lang="zh-CN" sz="2320" dirty="0"/>
              <a:t>Why Existing Work Can Not </a:t>
            </a:r>
            <a:r>
              <a:rPr lang="en-US" altLang="zh-CN" sz="2320" dirty="0"/>
              <a:t>Achieve</a:t>
            </a:r>
            <a:r>
              <a:rPr lang="zh-CN" sz="2320" dirty="0"/>
              <a:t> </a:t>
            </a:r>
            <a:r>
              <a:rPr lang="en-US" altLang="zh-CN" sz="2320" dirty="0"/>
              <a:t>2Gs</a:t>
            </a:r>
            <a:endParaRPr sz="2320" dirty="0"/>
          </a:p>
        </p:txBody>
      </p:sp>
      <p:sp>
        <p:nvSpPr>
          <p:cNvPr id="154" name="Google Shape;154;p29"/>
          <p:cNvSpPr txBox="1">
            <a:spLocks noGrp="1"/>
          </p:cNvSpPr>
          <p:nvPr>
            <p:ph type="body" idx="1"/>
          </p:nvPr>
        </p:nvSpPr>
        <p:spPr>
          <a:xfrm>
            <a:off x="311699" y="1065333"/>
            <a:ext cx="8336600" cy="603300"/>
          </a:xfrm>
          <a:prstGeom prst="rect">
            <a:avLst/>
          </a:prstGeom>
          <a:noFill/>
          <a:ln>
            <a:noFill/>
          </a:ln>
        </p:spPr>
        <p:txBody>
          <a:bodyPr spcFirstLastPara="1" wrap="square" lIns="91425" tIns="91425" rIns="91425" bIns="91425" anchor="t" anchorCtr="0">
            <a:normAutofit fontScale="92500" lnSpcReduction="10000"/>
          </a:bodyPr>
          <a:lstStyle/>
          <a:p>
            <a:pPr marL="457200" lvl="0" indent="-311150" algn="l" rtl="0">
              <a:lnSpc>
                <a:spcPct val="115000"/>
              </a:lnSpc>
              <a:spcBef>
                <a:spcPts val="0"/>
              </a:spcBef>
              <a:spcAft>
                <a:spcPts val="0"/>
              </a:spcAft>
              <a:buClr>
                <a:schemeClr val="dk1"/>
              </a:buClr>
              <a:buSzPts val="1300"/>
              <a:buChar char="➢"/>
            </a:pPr>
            <a:r>
              <a:rPr lang="zh-CN" sz="1300" b="1" dirty="0">
                <a:solidFill>
                  <a:schemeClr val="dk1"/>
                </a:solidFill>
              </a:rPr>
              <a:t>Key reason: </a:t>
            </a:r>
            <a:r>
              <a:rPr lang="en-US" altLang="zh-CN" sz="1300" b="1" dirty="0">
                <a:solidFill>
                  <a:schemeClr val="dk1"/>
                </a:solidFill>
              </a:rPr>
              <a:t>Their synchronization</a:t>
            </a:r>
            <a:r>
              <a:rPr lang="zh-CN" sz="1300" b="1" dirty="0">
                <a:solidFill>
                  <a:schemeClr val="dk1"/>
                </a:solidFill>
              </a:rPr>
              <a:t> in the granularity of a whole model (model granularity) </a:t>
            </a:r>
            <a:r>
              <a:rPr lang="en-US" altLang="zh-CN" sz="1300" b="1" dirty="0">
                <a:solidFill>
                  <a:schemeClr val="dk1"/>
                </a:solidFill>
              </a:rPr>
              <a:t>is too coarse-grained to </a:t>
            </a:r>
            <a:r>
              <a:rPr lang="zh-CN" sz="1300" b="1" dirty="0">
                <a:solidFill>
                  <a:schemeClr val="dk1"/>
                </a:solidFill>
              </a:rPr>
              <a:t>adapt to random, frequent and sharp bandwidth fluctuation in robotic IoT.</a:t>
            </a:r>
            <a:endParaRPr sz="1300" b="1" dirty="0">
              <a:solidFill>
                <a:schemeClr val="dk1"/>
              </a:solidFill>
            </a:endParaRPr>
          </a:p>
        </p:txBody>
      </p:sp>
      <p:sp>
        <p:nvSpPr>
          <p:cNvPr id="155" name="Google Shape;155;p29"/>
          <p:cNvSpPr txBox="1"/>
          <p:nvPr/>
        </p:nvSpPr>
        <p:spPr>
          <a:xfrm>
            <a:off x="773375" y="2133877"/>
            <a:ext cx="18048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zh-CN" sz="1100" b="0" i="0" u="none" strike="noStrike" cap="none">
                <a:solidFill>
                  <a:srgbClr val="000000"/>
                </a:solidFill>
                <a:latin typeface="Arial" panose="020B0604020202020204"/>
                <a:ea typeface="Arial" panose="020B0604020202020204"/>
                <a:cs typeface="Arial" panose="020B0604020202020204"/>
                <a:sym typeface="Arial" panose="020B0604020202020204"/>
              </a:rPr>
              <a:t>Indoors </a:t>
            </a:r>
            <a:r>
              <a:rPr lang="zh-CN" sz="1100"/>
              <a:t>（office）</a:t>
            </a:r>
            <a:r>
              <a:rPr lang="zh-CN" sz="11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1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56" name="Google Shape;156;p29"/>
          <p:cNvSpPr txBox="1"/>
          <p:nvPr/>
        </p:nvSpPr>
        <p:spPr>
          <a:xfrm>
            <a:off x="3065254" y="2131077"/>
            <a:ext cx="18048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zh-CN" sz="1100" b="0" i="0" u="none" strike="noStrike" cap="none">
                <a:solidFill>
                  <a:srgbClr val="000000"/>
                </a:solidFill>
                <a:latin typeface="Arial" panose="020B0604020202020204"/>
                <a:ea typeface="Arial" panose="020B0604020202020204"/>
                <a:cs typeface="Arial" panose="020B0604020202020204"/>
                <a:sym typeface="Arial" panose="020B0604020202020204"/>
              </a:rPr>
              <a:t>Outdoors (garden)</a:t>
            </a:r>
            <a:endParaRPr sz="1100" dirty="0"/>
          </a:p>
        </p:txBody>
      </p:sp>
      <p:sp>
        <p:nvSpPr>
          <p:cNvPr id="157" name="Google Shape;157;p29"/>
          <p:cNvSpPr txBox="1"/>
          <p:nvPr/>
        </p:nvSpPr>
        <p:spPr>
          <a:xfrm>
            <a:off x="311699" y="1618025"/>
            <a:ext cx="4507399" cy="644762"/>
          </a:xfrm>
          <a:prstGeom prst="rect">
            <a:avLst/>
          </a:prstGeom>
          <a:noFill/>
          <a:ln>
            <a:noFill/>
          </a:ln>
        </p:spPr>
        <p:txBody>
          <a:bodyPr spcFirstLastPara="1" wrap="square" lIns="91425" tIns="91425" rIns="91425" bIns="91425" anchor="t" anchorCtr="0">
            <a:spAutoFit/>
          </a:bodyPr>
          <a:lstStyle/>
          <a:p>
            <a:pPr marL="914400" lvl="1" indent="-311150" algn="l" rtl="0">
              <a:lnSpc>
                <a:spcPct val="115000"/>
              </a:lnSpc>
              <a:spcBef>
                <a:spcPts val="0"/>
              </a:spcBef>
              <a:spcAft>
                <a:spcPts val="0"/>
              </a:spcAft>
              <a:buClr>
                <a:schemeClr val="dk1"/>
              </a:buClr>
              <a:buSzPts val="1300"/>
              <a:buChar char="○"/>
            </a:pPr>
            <a:r>
              <a:rPr lang="zh-CN" sz="1300" dirty="0">
                <a:solidFill>
                  <a:schemeClr val="dk1"/>
                </a:solidFill>
              </a:rPr>
              <a:t>The recorded bandwidth fluctuation in wireless networks caused by movement and obstacles</a:t>
            </a:r>
          </a:p>
        </p:txBody>
      </p:sp>
      <p:pic>
        <p:nvPicPr>
          <p:cNvPr id="158" name="Google Shape;158;p29"/>
          <p:cNvPicPr preferRelativeResize="0"/>
          <p:nvPr/>
        </p:nvPicPr>
        <p:blipFill rotWithShape="1">
          <a:blip r:embed="rId4"/>
          <a:srcRect/>
          <a:stretch>
            <a:fillRect/>
          </a:stretch>
        </p:blipFill>
        <p:spPr>
          <a:xfrm>
            <a:off x="824050" y="3785089"/>
            <a:ext cx="1705599" cy="1274300"/>
          </a:xfrm>
          <a:prstGeom prst="rect">
            <a:avLst/>
          </a:prstGeom>
          <a:noFill/>
          <a:ln>
            <a:noFill/>
          </a:ln>
        </p:spPr>
      </p:pic>
      <p:pic>
        <p:nvPicPr>
          <p:cNvPr id="159" name="Google Shape;159;p29"/>
          <p:cNvPicPr preferRelativeResize="0"/>
          <p:nvPr/>
        </p:nvPicPr>
        <p:blipFill rotWithShape="1">
          <a:blip r:embed="rId5"/>
          <a:srcRect/>
          <a:stretch>
            <a:fillRect/>
          </a:stretch>
        </p:blipFill>
        <p:spPr>
          <a:xfrm>
            <a:off x="3113500" y="3784351"/>
            <a:ext cx="1705599" cy="1275798"/>
          </a:xfrm>
          <a:prstGeom prst="rect">
            <a:avLst/>
          </a:prstGeom>
          <a:noFill/>
          <a:ln>
            <a:noFill/>
          </a:ln>
        </p:spPr>
      </p:pic>
      <p:cxnSp>
        <p:nvCxnSpPr>
          <p:cNvPr id="161" name="Google Shape;161;p29"/>
          <p:cNvCxnSpPr/>
          <p:nvPr/>
        </p:nvCxnSpPr>
        <p:spPr>
          <a:xfrm flipH="1">
            <a:off x="2819925" y="2462625"/>
            <a:ext cx="3300" cy="2645700"/>
          </a:xfrm>
          <a:prstGeom prst="straightConnector1">
            <a:avLst/>
          </a:prstGeom>
          <a:noFill/>
          <a:ln w="9525" cap="flat" cmpd="sng">
            <a:solidFill>
              <a:schemeClr val="dk2"/>
            </a:solidFill>
            <a:prstDash val="solid"/>
            <a:round/>
            <a:headEnd type="none" w="med" len="med"/>
            <a:tailEnd type="none" w="med" len="med"/>
          </a:ln>
        </p:spPr>
      </p:cxnSp>
      <p:pic>
        <p:nvPicPr>
          <p:cNvPr id="162" name="Google Shape;162;p29"/>
          <p:cNvPicPr>
            <a:picLocks noChangeAspect="1"/>
          </p:cNvPicPr>
          <p:nvPr/>
        </p:nvPicPr>
        <p:blipFill>
          <a:blip r:embed="rId6"/>
          <a:stretch>
            <a:fillRect/>
          </a:stretch>
        </p:blipFill>
        <p:spPr>
          <a:xfrm>
            <a:off x="5063987" y="3881054"/>
            <a:ext cx="3901213" cy="1045788"/>
          </a:xfrm>
          <a:prstGeom prst="rect">
            <a:avLst/>
          </a:prstGeom>
          <a:noFill/>
          <a:ln>
            <a:noFill/>
          </a:ln>
        </p:spPr>
      </p:pic>
      <p:pic>
        <p:nvPicPr>
          <p:cNvPr id="3" name="图片 2"/>
          <p:cNvPicPr>
            <a:picLocks noChangeAspect="1"/>
          </p:cNvPicPr>
          <p:nvPr/>
        </p:nvPicPr>
        <p:blipFill rotWithShape="1">
          <a:blip r:embed="rId7"/>
          <a:srcRect r="14920"/>
          <a:stretch>
            <a:fillRect/>
          </a:stretch>
        </p:blipFill>
        <p:spPr>
          <a:xfrm>
            <a:off x="712058" y="2417202"/>
            <a:ext cx="1927433" cy="1274300"/>
          </a:xfrm>
          <a:prstGeom prst="rect">
            <a:avLst/>
          </a:prstGeom>
        </p:spPr>
      </p:pic>
      <p:sp>
        <p:nvSpPr>
          <p:cNvPr id="4" name="Google Shape;165;p29"/>
          <p:cNvSpPr/>
          <p:nvPr/>
        </p:nvSpPr>
        <p:spPr>
          <a:xfrm rot="1121770">
            <a:off x="1271675" y="2912423"/>
            <a:ext cx="830056" cy="155423"/>
          </a:xfrm>
          <a:prstGeom prst="rightArrow">
            <a:avLst>
              <a:gd name="adj1" fmla="val 50000"/>
              <a:gd name="adj2" fmla="val 50000"/>
            </a:avLst>
          </a:prstGeom>
          <a:solidFill>
            <a:srgbClr val="3399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65;p29"/>
          <p:cNvSpPr/>
          <p:nvPr/>
        </p:nvSpPr>
        <p:spPr>
          <a:xfrm rot="19327711">
            <a:off x="3800026" y="3200523"/>
            <a:ext cx="649653" cy="155423"/>
          </a:xfrm>
          <a:prstGeom prst="rightArrow">
            <a:avLst>
              <a:gd name="adj1" fmla="val 50000"/>
              <a:gd name="adj2" fmla="val 50000"/>
            </a:avLst>
          </a:prstGeom>
          <a:solidFill>
            <a:srgbClr val="3399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爆炸形: 8 pt  8"/>
          <p:cNvSpPr/>
          <p:nvPr/>
        </p:nvSpPr>
        <p:spPr>
          <a:xfrm>
            <a:off x="1547447" y="2841227"/>
            <a:ext cx="249400" cy="229461"/>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爆炸形: 8 pt  9"/>
          <p:cNvSpPr/>
          <p:nvPr/>
        </p:nvSpPr>
        <p:spPr>
          <a:xfrm>
            <a:off x="3994628" y="3037865"/>
            <a:ext cx="350915" cy="354000"/>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8"/>
          <a:stretch>
            <a:fillRect/>
          </a:stretch>
        </p:blipFill>
        <p:spPr>
          <a:xfrm>
            <a:off x="5203691" y="2211940"/>
            <a:ext cx="3675990" cy="1480814"/>
          </a:xfrm>
          <a:prstGeom prst="rect">
            <a:avLst/>
          </a:prstGeom>
        </p:spPr>
      </p:pic>
      <p:sp>
        <p:nvSpPr>
          <p:cNvPr id="165" name="Google Shape;165;p29"/>
          <p:cNvSpPr/>
          <p:nvPr/>
        </p:nvSpPr>
        <p:spPr>
          <a:xfrm rot="19794647">
            <a:off x="4811517" y="3551602"/>
            <a:ext cx="642974" cy="23971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 name="直接连接符 12"/>
          <p:cNvCxnSpPr>
            <a:cxnSpLocks/>
          </p:cNvCxnSpPr>
          <p:nvPr/>
        </p:nvCxnSpPr>
        <p:spPr>
          <a:xfrm flipH="1">
            <a:off x="5596367" y="3143004"/>
            <a:ext cx="167920" cy="848021"/>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7392473" y="3143004"/>
            <a:ext cx="974502" cy="848021"/>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6</a:t>
            </a:fld>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54" grpId="0" build="p"/>
      <p:bldP spid="155" grpId="0"/>
      <p:bldP spid="156" grpId="0"/>
      <p:bldP spid="157" grpId="0"/>
      <p:bldP spid="4" grpId="0" animBg="1"/>
      <p:bldP spid="7" grpId="0" animBg="1"/>
      <p:bldP spid="9" grpId="0" animBg="1"/>
      <p:bldP spid="10" grpId="0" animBg="1"/>
      <p:bldP spid="1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1206820" y="3052463"/>
            <a:ext cx="6619217" cy="1807555"/>
          </a:xfrm>
          <a:prstGeom prst="rect">
            <a:avLst/>
          </a:prstGeom>
        </p:spPr>
      </p:pic>
      <p:pic>
        <p:nvPicPr>
          <p:cNvPr id="14" name="图片 13"/>
          <p:cNvPicPr>
            <a:picLocks noChangeAspect="1"/>
          </p:cNvPicPr>
          <p:nvPr/>
        </p:nvPicPr>
        <p:blipFill>
          <a:blip r:embed="rId4"/>
          <a:stretch>
            <a:fillRect/>
          </a:stretch>
        </p:blipFill>
        <p:spPr>
          <a:xfrm>
            <a:off x="1206820" y="2969723"/>
            <a:ext cx="6619217" cy="1890295"/>
          </a:xfrm>
          <a:prstGeom prst="rect">
            <a:avLst/>
          </a:prstGeom>
        </p:spPr>
      </p:pic>
      <p:pic>
        <p:nvPicPr>
          <p:cNvPr id="16" name="图片 15"/>
          <p:cNvPicPr>
            <a:picLocks noChangeAspect="1"/>
          </p:cNvPicPr>
          <p:nvPr/>
        </p:nvPicPr>
        <p:blipFill>
          <a:blip r:embed="rId5"/>
          <a:stretch>
            <a:fillRect/>
          </a:stretch>
        </p:blipFill>
        <p:spPr>
          <a:xfrm>
            <a:off x="1206820" y="3052462"/>
            <a:ext cx="6619217" cy="1807555"/>
          </a:xfrm>
          <a:prstGeom prst="rect">
            <a:avLst/>
          </a:prstGeom>
        </p:spPr>
      </p:pic>
      <p:pic>
        <p:nvPicPr>
          <p:cNvPr id="18" name="图片 17"/>
          <p:cNvPicPr>
            <a:picLocks noChangeAspect="1"/>
          </p:cNvPicPr>
          <p:nvPr/>
        </p:nvPicPr>
        <p:blipFill>
          <a:blip r:embed="rId6"/>
          <a:stretch>
            <a:fillRect/>
          </a:stretch>
        </p:blipFill>
        <p:spPr>
          <a:xfrm>
            <a:off x="1206819" y="3052462"/>
            <a:ext cx="6619218" cy="1807555"/>
          </a:xfrm>
          <a:prstGeom prst="rect">
            <a:avLst/>
          </a:prstGeom>
        </p:spPr>
      </p:pic>
      <p:sp>
        <p:nvSpPr>
          <p:cNvPr id="172" name="Google Shape;172;p30"/>
          <p:cNvSpPr txBox="1">
            <a:spLocks noGrp="1"/>
          </p:cNvSpPr>
          <p:nvPr>
            <p:ph type="body" idx="1"/>
          </p:nvPr>
        </p:nvSpPr>
        <p:spPr>
          <a:xfrm>
            <a:off x="311700" y="1017725"/>
            <a:ext cx="8154300" cy="3416400"/>
          </a:xfrm>
          <a:prstGeom prst="rect">
            <a:avLst/>
          </a:prstGeom>
          <a:noFill/>
          <a:ln>
            <a:noFill/>
          </a:ln>
        </p:spPr>
        <p:txBody>
          <a:bodyPr spcFirstLastPara="1" wrap="square" lIns="91425" tIns="91425" rIns="91425" bIns="91425" anchor="t" anchorCtr="0">
            <a:normAutofit/>
          </a:bodyPr>
          <a:lstStyle/>
          <a:p>
            <a:pPr marL="457200" lvl="0" indent="-311150" algn="l" rtl="0">
              <a:spcBef>
                <a:spcPts val="1000"/>
              </a:spcBef>
              <a:spcAft>
                <a:spcPts val="0"/>
              </a:spcAft>
              <a:buClr>
                <a:schemeClr val="dk1"/>
              </a:buClr>
              <a:buSzPts val="1300"/>
              <a:buChar char="➢"/>
            </a:pPr>
            <a:r>
              <a:rPr lang="en-US" altLang="zh-CN" sz="1300" dirty="0">
                <a:solidFill>
                  <a:schemeClr val="dk1"/>
                </a:solidFill>
              </a:rPr>
              <a:t>We propose a new </a:t>
            </a:r>
            <a:r>
              <a:rPr lang="en-US" altLang="zh-CN" sz="1300" b="1" dirty="0">
                <a:solidFill>
                  <a:schemeClr val="dk1"/>
                </a:solidFill>
              </a:rPr>
              <a:t>row granulated</a:t>
            </a:r>
            <a:r>
              <a:rPr lang="en-US" altLang="zh-CN" sz="1300" dirty="0">
                <a:solidFill>
                  <a:schemeClr val="dk1"/>
                </a:solidFill>
              </a:rPr>
              <a:t> synchronization method</a:t>
            </a:r>
            <a:r>
              <a:rPr lang="zh-CN" sz="1300" dirty="0">
                <a:solidFill>
                  <a:schemeClr val="dk1"/>
                </a:solidFill>
              </a:rPr>
              <a:t>: break up the synchronization granularity of gradients into matrix rows.</a:t>
            </a:r>
            <a:endParaRPr sz="1300" dirty="0">
              <a:solidFill>
                <a:schemeClr val="dk1"/>
              </a:solidFill>
            </a:endParaRPr>
          </a:p>
          <a:p>
            <a:pPr marL="914400" lvl="1" indent="-311150" algn="l" rtl="0">
              <a:spcBef>
                <a:spcPts val="0"/>
              </a:spcBef>
              <a:spcAft>
                <a:spcPts val="0"/>
              </a:spcAft>
              <a:buClr>
                <a:schemeClr val="dk1"/>
              </a:buClr>
              <a:buSzPts val="1300"/>
              <a:buChar char="○"/>
            </a:pPr>
            <a:r>
              <a:rPr lang="en-US" altLang="zh-CN" sz="1300" dirty="0">
                <a:solidFill>
                  <a:schemeClr val="dk1"/>
                </a:solidFill>
              </a:rPr>
              <a:t>Why rows: e</a:t>
            </a:r>
            <a:r>
              <a:rPr lang="zh-CN" sz="1300" dirty="0">
                <a:solidFill>
                  <a:schemeClr val="dk1"/>
                </a:solidFill>
              </a:rPr>
              <a:t>lement granularity incurs </a:t>
            </a:r>
            <a:r>
              <a:rPr lang="zh-CN" sz="1300" b="1" dirty="0">
                <a:solidFill>
                  <a:schemeClr val="dk1"/>
                </a:solidFill>
              </a:rPr>
              <a:t>high management cost; </a:t>
            </a:r>
            <a:r>
              <a:rPr lang="zh-CN" sz="1300" dirty="0">
                <a:solidFill>
                  <a:schemeClr val="dk1"/>
                </a:solidFill>
              </a:rPr>
              <a:t>layer granularity (matrixes) still suffers from </a:t>
            </a:r>
            <a:r>
              <a:rPr lang="zh-CN" sz="1300" b="1" dirty="0">
                <a:solidFill>
                  <a:schemeClr val="dk1"/>
                </a:solidFill>
              </a:rPr>
              <a:t>low transmission flexibility.</a:t>
            </a:r>
            <a:endParaRPr sz="1300" b="1" dirty="0">
              <a:solidFill>
                <a:schemeClr val="dk1"/>
              </a:solidFill>
            </a:endParaRPr>
          </a:p>
          <a:p>
            <a:pPr lvl="1" indent="-311150">
              <a:buClr>
                <a:schemeClr val="dk1"/>
              </a:buClr>
              <a:buSzPts val="1300"/>
            </a:pPr>
            <a:r>
              <a:rPr lang="zh-CN" sz="1300" dirty="0">
                <a:solidFill>
                  <a:schemeClr val="dk1"/>
                </a:solidFill>
              </a:rPr>
              <a:t>Row granularity </a:t>
            </a:r>
            <a:r>
              <a:rPr lang="en-US" altLang="zh-CN" sz="1300" dirty="0">
                <a:solidFill>
                  <a:schemeClr val="dk1"/>
                </a:solidFill>
              </a:rPr>
              <a:t>enables more flexibility in scheduling: </a:t>
            </a:r>
          </a:p>
          <a:p>
            <a:pPr lvl="2" indent="-311150">
              <a:buClr>
                <a:schemeClr val="dk1"/>
              </a:buClr>
              <a:buSzPts val="1300"/>
            </a:pPr>
            <a:r>
              <a:rPr lang="en-US" altLang="zh-CN" sz="1300" dirty="0">
                <a:solidFill>
                  <a:schemeClr val="dk1"/>
                </a:solidFill>
              </a:rPr>
              <a:t>Adaptively adjust the transmission volume to balance transmission time</a:t>
            </a:r>
          </a:p>
          <a:p>
            <a:pPr lvl="2" indent="-311150">
              <a:buClr>
                <a:schemeClr val="dk1"/>
              </a:buClr>
              <a:buSzPts val="1300"/>
            </a:pPr>
            <a:r>
              <a:rPr lang="zh-CN" altLang="zh-CN" sz="1300" dirty="0">
                <a:solidFill>
                  <a:schemeClr val="dk1"/>
                </a:solidFill>
              </a:rPr>
              <a:t>Transmit </a:t>
            </a:r>
            <a:r>
              <a:rPr lang="en-US" altLang="zh-CN" sz="1300" dirty="0">
                <a:solidFill>
                  <a:schemeClr val="dk1"/>
                </a:solidFill>
              </a:rPr>
              <a:t>more important g</a:t>
            </a:r>
            <a:r>
              <a:rPr lang="zh-CN" altLang="zh-CN" sz="1300" dirty="0">
                <a:solidFill>
                  <a:schemeClr val="dk1"/>
                </a:solidFill>
              </a:rPr>
              <a:t>radient rows first</a:t>
            </a:r>
            <a:r>
              <a:rPr lang="en-US" altLang="zh-CN" sz="1300" dirty="0">
                <a:solidFill>
                  <a:schemeClr val="dk1"/>
                </a:solidFill>
              </a:rPr>
              <a:t> to accelerate model convergence</a:t>
            </a:r>
          </a:p>
          <a:p>
            <a:pPr lvl="2" indent="-311150">
              <a:buClr>
                <a:schemeClr val="dk1"/>
              </a:buClr>
              <a:buSzPts val="1300"/>
            </a:pPr>
            <a:endParaRPr lang="en-US" altLang="zh-CN" sz="1300" dirty="0">
              <a:solidFill>
                <a:schemeClr val="dk1"/>
              </a:solidFill>
            </a:endParaRPr>
          </a:p>
          <a:p>
            <a:pPr marL="914400" lvl="1" indent="-311150" algn="l" rtl="0">
              <a:spcBef>
                <a:spcPts val="0"/>
              </a:spcBef>
              <a:spcAft>
                <a:spcPts val="0"/>
              </a:spcAft>
              <a:buClr>
                <a:schemeClr val="dk1"/>
              </a:buClr>
              <a:buSzPts val="1300"/>
              <a:buChar char="○"/>
            </a:pPr>
            <a:endParaRPr lang="en-US" sz="1400" dirty="0">
              <a:solidFill>
                <a:schemeClr val="dk1"/>
              </a:solidFill>
            </a:endParaRPr>
          </a:p>
        </p:txBody>
      </p:sp>
      <p:sp>
        <p:nvSpPr>
          <p:cNvPr id="171" name="Google Shape;171;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990"/>
              <a:buNone/>
            </a:pPr>
            <a:r>
              <a:rPr lang="zh-CN" sz="2320"/>
              <a:t>From Model Granularity to Row Granularity</a:t>
            </a:r>
            <a:endParaRPr sz="2320" dirty="0"/>
          </a:p>
        </p:txBody>
      </p:sp>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7</a:t>
            </a:fld>
            <a:endParaRPr lang="zh-CN"/>
          </a:p>
        </p:txBody>
      </p:sp>
      <p:sp>
        <p:nvSpPr>
          <p:cNvPr id="2" name="文本框 1">
            <a:extLst>
              <a:ext uri="{FF2B5EF4-FFF2-40B4-BE49-F238E27FC236}">
                <a16:creationId xmlns:a16="http://schemas.microsoft.com/office/drawing/2014/main" id="{22DA4463-C9AF-6AB8-3AD0-37419F271642}"/>
              </a:ext>
            </a:extLst>
          </p:cNvPr>
          <p:cNvSpPr txBox="1"/>
          <p:nvPr/>
        </p:nvSpPr>
        <p:spPr>
          <a:xfrm>
            <a:off x="2533544" y="3838905"/>
            <a:ext cx="682011" cy="261610"/>
          </a:xfrm>
          <a:prstGeom prst="rect">
            <a:avLst/>
          </a:prstGeom>
          <a:noFill/>
        </p:spPr>
        <p:txBody>
          <a:bodyPr wrap="square" rtlCol="0">
            <a:spAutoFit/>
          </a:bodyPr>
          <a:lstStyle/>
          <a:p>
            <a:r>
              <a:rPr lang="en-US" altLang="zh-CN" sz="1100" dirty="0"/>
              <a:t>Model</a:t>
            </a:r>
            <a:endParaRPr lang="zh-CN" alt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uiExpand="1" build="p"/>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990"/>
              <a:buNone/>
            </a:pPr>
            <a:r>
              <a:rPr lang="zh-CN" sz="2320" dirty="0"/>
              <a:t>ROG: </a:t>
            </a:r>
            <a:r>
              <a:rPr lang="zh-CN" sz="2400" dirty="0"/>
              <a:t>ROw-Granulated, High Performance and Robust</a:t>
            </a:r>
            <a:endParaRPr sz="2320" dirty="0"/>
          </a:p>
        </p:txBody>
      </p:sp>
      <mc:AlternateContent xmlns:mc="http://schemas.openxmlformats.org/markup-compatibility/2006" xmlns:a14="http://schemas.microsoft.com/office/drawing/2010/main">
        <mc:Choice Requires="a14">
          <p:sp>
            <p:nvSpPr>
              <p:cNvPr id="179" name="Google Shape;179;p31"/>
              <p:cNvSpPr txBox="1">
                <a:spLocks noGrp="1"/>
              </p:cNvSpPr>
              <p:nvPr>
                <p:ph type="body" idx="1"/>
              </p:nvPr>
            </p:nvSpPr>
            <p:spPr>
              <a:xfrm>
                <a:off x="-53426" y="1152474"/>
                <a:ext cx="8970089" cy="3793369"/>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US" altLang="zh-CN" sz="1700" dirty="0">
                    <a:solidFill>
                      <a:schemeClr val="dk1"/>
                    </a:solidFill>
                  </a:rPr>
                  <a:t>Challenge 1: Convergence guarantee when synchronizing on row granularity </a:t>
                </a:r>
                <a:endParaRPr lang="en-US" sz="1700" dirty="0">
                  <a:solidFill>
                    <a:schemeClr val="dk1"/>
                  </a:solidFill>
                </a:endParaRPr>
              </a:p>
              <a:p>
                <a:pPr lvl="1" indent="-311150">
                  <a:spcBef>
                    <a:spcPts val="1000"/>
                  </a:spcBef>
                  <a:buClr>
                    <a:schemeClr val="dk1"/>
                  </a:buClr>
                  <a:buSzPts val="1300"/>
                </a:pPr>
                <a:r>
                  <a:rPr lang="en-US" altLang="zh-CN" sz="1600" dirty="0">
                    <a:solidFill>
                      <a:schemeClr val="dk1"/>
                    </a:solidFill>
                  </a:rPr>
                  <a:t>Row Synchronous Parallel (RSP): apply staleness threshold in row granularity</a:t>
                </a:r>
              </a:p>
              <a:p>
                <a:pPr lvl="2" indent="-311150">
                  <a:spcBef>
                    <a:spcPts val="1000"/>
                  </a:spcBef>
                  <a:buClr>
                    <a:schemeClr val="dk1"/>
                  </a:buClr>
                  <a:buSzPts val="1300"/>
                </a:pPr>
                <a:r>
                  <a:rPr lang="en-US" altLang="zh-CN" sz="1600" dirty="0">
                    <a:solidFill>
                      <a:schemeClr val="dk1"/>
                    </a:solidFill>
                  </a:rPr>
                  <a:t>When rows converge with the staleness threshold, the model converges.</a:t>
                </a:r>
              </a:p>
              <a:p>
                <a:pPr lvl="1" indent="-311150">
                  <a:spcBef>
                    <a:spcPts val="1000"/>
                  </a:spcBef>
                  <a:buClr>
                    <a:schemeClr val="dk1"/>
                  </a:buClr>
                  <a:buSzPts val="1300"/>
                </a:pPr>
                <a:r>
                  <a:rPr lang="en-US" altLang="zh-CN" sz="1600" dirty="0">
                    <a:solidFill>
                      <a:schemeClr val="dk1"/>
                    </a:solidFill>
                  </a:rPr>
                  <a:t>We prove that with RSP:</a:t>
                </a:r>
                <a14:m>
                  <m:oMath xmlns:m="http://schemas.openxmlformats.org/officeDocument/2006/math">
                    <m:sSub>
                      <m:sSubPr>
                        <m:ctrlPr>
                          <a:rPr lang="en-US" altLang="zh-CN" sz="1600" i="1">
                            <a:solidFill>
                              <a:schemeClr val="dk1"/>
                            </a:solidFill>
                            <a:latin typeface="Cambria Math" panose="02040503050406030204" pitchFamily="18" charset="0"/>
                          </a:rPr>
                        </m:ctrlPr>
                      </m:sSubPr>
                      <m:e>
                        <m:r>
                          <a:rPr lang="en-US" altLang="zh-CN" sz="1600" b="0" i="1" smtClean="0">
                            <a:solidFill>
                              <a:schemeClr val="dk1"/>
                            </a:solidFill>
                            <a:latin typeface="Cambria Math" panose="02040503050406030204" pitchFamily="18" charset="0"/>
                          </a:rPr>
                          <m:t> </m:t>
                        </m:r>
                        <m:r>
                          <a:rPr lang="en-US" altLang="zh-CN" sz="1600" i="1">
                            <a:solidFill>
                              <a:schemeClr val="dk1"/>
                            </a:solidFill>
                            <a:latin typeface="Cambria Math" panose="02040503050406030204" pitchFamily="18" charset="0"/>
                          </a:rPr>
                          <m:t>𝐸</m:t>
                        </m:r>
                      </m:e>
                      <m:sub>
                        <m:r>
                          <a:rPr lang="en-US" altLang="zh-CN" sz="1600" i="1">
                            <a:solidFill>
                              <a:schemeClr val="dk1"/>
                            </a:solidFill>
                            <a:latin typeface="Cambria Math" panose="02040503050406030204" pitchFamily="18" charset="0"/>
                          </a:rPr>
                          <m:t>𝑇</m:t>
                        </m:r>
                      </m:sub>
                    </m:sSub>
                    <m:d>
                      <m:dPr>
                        <m:ctrlPr>
                          <a:rPr lang="en-US" altLang="zh-CN" sz="1600" i="1">
                            <a:solidFill>
                              <a:schemeClr val="dk1"/>
                            </a:solidFill>
                            <a:latin typeface="Cambria Math" panose="02040503050406030204" pitchFamily="18" charset="0"/>
                          </a:rPr>
                        </m:ctrlPr>
                      </m:dPr>
                      <m:e>
                        <m:r>
                          <a:rPr lang="en-US" altLang="zh-CN" sz="1600" i="1">
                            <a:solidFill>
                              <a:schemeClr val="dk1"/>
                            </a:solidFill>
                            <a:latin typeface="Cambria Math" panose="02040503050406030204" pitchFamily="18" charset="0"/>
                          </a:rPr>
                          <m:t>𝑓</m:t>
                        </m:r>
                        <m:d>
                          <m:dPr>
                            <m:ctrlPr>
                              <a:rPr lang="en-US" altLang="zh-CN" sz="1600" i="1">
                                <a:solidFill>
                                  <a:schemeClr val="dk1"/>
                                </a:solidFill>
                                <a:latin typeface="Cambria Math" panose="02040503050406030204" pitchFamily="18" charset="0"/>
                              </a:rPr>
                            </m:ctrlPr>
                          </m:d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𝑥</m:t>
                                </m:r>
                              </m:e>
                            </m:acc>
                          </m:e>
                        </m:d>
                      </m:e>
                    </m:d>
                    <m:r>
                      <a:rPr lang="en-US" altLang="zh-CN" sz="1600" i="1">
                        <a:solidFill>
                          <a:schemeClr val="dk1"/>
                        </a:solidFill>
                        <a:latin typeface="Cambria Math" panose="02040503050406030204" pitchFamily="18" charset="0"/>
                      </a:rPr>
                      <m:t>−</m:t>
                    </m:r>
                    <m:r>
                      <a:rPr lang="en-US" altLang="zh-CN" sz="1600" i="1">
                        <a:solidFill>
                          <a:schemeClr val="dk1"/>
                        </a:solidFill>
                        <a:latin typeface="Cambria Math" panose="02040503050406030204" pitchFamily="18" charset="0"/>
                      </a:rPr>
                      <m:t>𝑓</m:t>
                    </m:r>
                    <m:d>
                      <m:dPr>
                        <m:ctrlPr>
                          <a:rPr lang="en-US" altLang="zh-CN" sz="1600" i="1">
                            <a:solidFill>
                              <a:schemeClr val="dk1"/>
                            </a:solidFill>
                            <a:latin typeface="Cambria Math" panose="02040503050406030204" pitchFamily="18" charset="0"/>
                          </a:rPr>
                        </m:ctrlPr>
                      </m:dPr>
                      <m:e>
                        <m:sSup>
                          <m:sSupPr>
                            <m:ctrlPr>
                              <a:rPr lang="en-US" altLang="zh-CN" sz="1600" i="1">
                                <a:solidFill>
                                  <a:schemeClr val="dk1"/>
                                </a:solidFill>
                                <a:latin typeface="Cambria Math" panose="02040503050406030204" pitchFamily="18" charset="0"/>
                              </a:rPr>
                            </m:ctrlPr>
                          </m:sSupPr>
                          <m:e>
                            <m:r>
                              <a:rPr lang="en-US" altLang="zh-CN" sz="1600" i="1">
                                <a:solidFill>
                                  <a:schemeClr val="dk1"/>
                                </a:solidFill>
                                <a:latin typeface="Cambria Math" panose="02040503050406030204" pitchFamily="18" charset="0"/>
                              </a:rPr>
                              <m:t>𝑥</m:t>
                            </m:r>
                          </m:e>
                          <m:sup>
                            <m:r>
                              <a:rPr lang="en-US" altLang="zh-CN" sz="1600" i="1">
                                <a:solidFill>
                                  <a:schemeClr val="dk1"/>
                                </a:solidFill>
                                <a:latin typeface="Cambria Math" panose="02040503050406030204" pitchFamily="18" charset="0"/>
                              </a:rPr>
                              <m:t>∗</m:t>
                            </m:r>
                          </m:sup>
                        </m:sSup>
                      </m:e>
                    </m:d>
                    <m:r>
                      <a:rPr lang="en-US" altLang="zh-CN" sz="1600" i="1">
                        <a:solidFill>
                          <a:schemeClr val="dk1"/>
                        </a:solidFill>
                        <a:latin typeface="Cambria Math" panose="02040503050406030204" pitchFamily="18" charset="0"/>
                        <a:ea typeface="Cambria Math" panose="02040503050406030204" pitchFamily="18" charset="0"/>
                      </a:rPr>
                      <m:t>≤</m:t>
                    </m:r>
                    <m:r>
                      <a:rPr lang="en-US" altLang="zh-CN" sz="1600" i="1">
                        <a:solidFill>
                          <a:schemeClr val="dk1"/>
                        </a:solidFill>
                        <a:latin typeface="Cambria Math" panose="02040503050406030204" pitchFamily="18" charset="0"/>
                        <a:ea typeface="Cambria Math" panose="02040503050406030204" pitchFamily="18" charset="0"/>
                      </a:rPr>
                      <m:t>𝑀</m:t>
                    </m:r>
                    <m:r>
                      <a:rPr lang="en-US" altLang="zh-CN" sz="1600" i="1">
                        <a:solidFill>
                          <a:schemeClr val="dk1"/>
                        </a:solidFill>
                        <a:latin typeface="Cambria Math" panose="02040503050406030204" pitchFamily="18" charset="0"/>
                        <a:ea typeface="Cambria Math" panose="02040503050406030204" pitchFamily="18" charset="0"/>
                      </a:rPr>
                      <m:t>∗4</m:t>
                    </m:r>
                    <m:sSup>
                      <m:sSupPr>
                        <m:ctrlPr>
                          <a:rPr lang="en-US" altLang="zh-CN" sz="1600" i="1">
                            <a:solidFill>
                              <a:schemeClr val="dk1"/>
                            </a:solidFill>
                            <a:latin typeface="Cambria Math" panose="02040503050406030204" pitchFamily="18" charset="0"/>
                            <a:ea typeface="Cambria Math" panose="02040503050406030204" pitchFamily="18" charset="0"/>
                          </a:rPr>
                        </m:ctrlPr>
                      </m:sSupPr>
                      <m:e>
                        <m:r>
                          <a:rPr lang="en-US" altLang="zh-CN" sz="1600" i="1">
                            <a:solidFill>
                              <a:schemeClr val="dk1"/>
                            </a:solidFill>
                            <a:latin typeface="Cambria Math" panose="02040503050406030204" pitchFamily="18" charset="0"/>
                            <a:ea typeface="Cambria Math" panose="02040503050406030204" pitchFamily="18" charset="0"/>
                          </a:rPr>
                          <m:t>𝐹</m:t>
                        </m:r>
                      </m:e>
                      <m:sup>
                        <m:r>
                          <a:rPr lang="en-US" altLang="zh-CN" sz="1600" i="1">
                            <a:solidFill>
                              <a:schemeClr val="dk1"/>
                            </a:solidFill>
                            <a:latin typeface="Cambria Math" panose="02040503050406030204" pitchFamily="18" charset="0"/>
                            <a:ea typeface="Cambria Math" panose="02040503050406030204" pitchFamily="18" charset="0"/>
                          </a:rPr>
                          <m:t>′</m:t>
                        </m:r>
                      </m:sup>
                    </m:sSup>
                    <m:r>
                      <a:rPr lang="en-US" altLang="zh-CN" sz="1600" i="1">
                        <a:solidFill>
                          <a:schemeClr val="dk1"/>
                        </a:solidFill>
                        <a:latin typeface="Cambria Math" panose="02040503050406030204" pitchFamily="18" charset="0"/>
                        <a:ea typeface="Cambria Math" panose="02040503050406030204" pitchFamily="18" charset="0"/>
                      </a:rPr>
                      <m:t>𝐿</m:t>
                    </m:r>
                    <m:r>
                      <a:rPr lang="en-US" altLang="zh-CN" sz="1600" i="1">
                        <a:solidFill>
                          <a:schemeClr val="dk1"/>
                        </a:solidFill>
                        <a:latin typeface="Cambria Math" panose="02040503050406030204" pitchFamily="18" charset="0"/>
                        <a:ea typeface="Cambria Math" panose="02040503050406030204" pitchFamily="18" charset="0"/>
                      </a:rPr>
                      <m:t>′</m:t>
                    </m:r>
                    <m:rad>
                      <m:radPr>
                        <m:degHide m:val="on"/>
                        <m:ctrlPr>
                          <a:rPr lang="en-US" altLang="zh-CN" sz="1600" i="1">
                            <a:solidFill>
                              <a:schemeClr val="dk1"/>
                            </a:solidFill>
                            <a:latin typeface="Cambria Math" panose="02040503050406030204" pitchFamily="18" charset="0"/>
                            <a:ea typeface="Cambria Math" panose="02040503050406030204" pitchFamily="18" charset="0"/>
                          </a:rPr>
                        </m:ctrlPr>
                      </m:radPr>
                      <m:deg/>
                      <m:e>
                        <m:f>
                          <m:fPr>
                            <m:ctrlPr>
                              <a:rPr lang="en-US" altLang="zh-CN" sz="1600" i="1">
                                <a:solidFill>
                                  <a:schemeClr val="dk1"/>
                                </a:solidFill>
                                <a:latin typeface="Cambria Math" panose="02040503050406030204" pitchFamily="18" charset="0"/>
                                <a:ea typeface="Cambria Math" panose="02040503050406030204" pitchFamily="18" charset="0"/>
                              </a:rPr>
                            </m:ctrlPr>
                          </m:fPr>
                          <m:num>
                            <m:r>
                              <a:rPr lang="en-US" altLang="zh-CN" sz="1600" i="1">
                                <a:solidFill>
                                  <a:schemeClr val="dk1"/>
                                </a:solidFill>
                                <a:latin typeface="Cambria Math" panose="02040503050406030204" pitchFamily="18" charset="0"/>
                                <a:ea typeface="Cambria Math" panose="02040503050406030204" pitchFamily="18" charset="0"/>
                              </a:rPr>
                              <m:t>2</m:t>
                            </m:r>
                            <m:d>
                              <m:dPr>
                                <m:ctrlPr>
                                  <a:rPr lang="en-US" altLang="zh-CN" sz="1600" i="1">
                                    <a:solidFill>
                                      <a:schemeClr val="dk1"/>
                                    </a:solidFill>
                                    <a:latin typeface="Cambria Math" panose="02040503050406030204" pitchFamily="18" charset="0"/>
                                    <a:ea typeface="Cambria Math" panose="02040503050406030204" pitchFamily="18" charset="0"/>
                                  </a:rPr>
                                </m:ctrlPr>
                              </m:dPr>
                              <m:e>
                                <m:sSub>
                                  <m:sSubPr>
                                    <m:ctrlPr>
                                      <a:rPr lang="en-US" altLang="zh-CN" sz="1600" i="1">
                                        <a:solidFill>
                                          <a:schemeClr val="dk1"/>
                                        </a:solidFill>
                                        <a:latin typeface="Cambria Math" panose="02040503050406030204" pitchFamily="18" charset="0"/>
                                        <a:ea typeface="Cambria Math" panose="02040503050406030204" pitchFamily="18" charset="0"/>
                                      </a:rPr>
                                    </m:ctrlPr>
                                  </m:sSubPr>
                                  <m:e>
                                    <m:r>
                                      <a:rPr lang="en-US" altLang="zh-CN" sz="1600" i="1">
                                        <a:solidFill>
                                          <a:schemeClr val="dk1"/>
                                        </a:solidFill>
                                        <a:latin typeface="Cambria Math" panose="02040503050406030204" pitchFamily="18" charset="0"/>
                                        <a:ea typeface="Cambria Math" panose="02040503050406030204" pitchFamily="18" charset="0"/>
                                      </a:rPr>
                                      <m:t>𝑆</m:t>
                                    </m:r>
                                  </m:e>
                                  <m:sub>
                                    <m:r>
                                      <a:rPr lang="en-US" altLang="zh-CN" sz="1600" i="1">
                                        <a:solidFill>
                                          <a:schemeClr val="dk1"/>
                                        </a:solidFill>
                                        <a:latin typeface="Cambria Math" panose="02040503050406030204" pitchFamily="18" charset="0"/>
                                        <a:ea typeface="Cambria Math" panose="02040503050406030204" pitchFamily="18" charset="0"/>
                                      </a:rPr>
                                      <m:t>𝑚𝑎𝑥</m:t>
                                    </m:r>
                                  </m:sub>
                                </m:sSub>
                                <m:r>
                                  <a:rPr lang="en-US" altLang="zh-CN" sz="1600" i="1">
                                    <a:solidFill>
                                      <a:schemeClr val="dk1"/>
                                    </a:solidFill>
                                    <a:latin typeface="Cambria Math" panose="02040503050406030204" pitchFamily="18" charset="0"/>
                                    <a:ea typeface="Cambria Math" panose="02040503050406030204" pitchFamily="18" charset="0"/>
                                  </a:rPr>
                                  <m:t>+1</m:t>
                                </m:r>
                              </m:e>
                            </m:d>
                            <m:r>
                              <a:rPr lang="en-US" altLang="zh-CN" sz="1600" i="1">
                                <a:solidFill>
                                  <a:schemeClr val="dk1"/>
                                </a:solidFill>
                                <a:latin typeface="Cambria Math" panose="02040503050406030204" pitchFamily="18" charset="0"/>
                                <a:ea typeface="Cambria Math" panose="02040503050406030204" pitchFamily="18" charset="0"/>
                              </a:rPr>
                              <m:t>𝑃</m:t>
                            </m:r>
                          </m:num>
                          <m:den>
                            <m:r>
                              <a:rPr lang="en-US" altLang="zh-CN" sz="1600" i="1">
                                <a:solidFill>
                                  <a:schemeClr val="dk1"/>
                                </a:solidFill>
                                <a:latin typeface="Cambria Math" panose="02040503050406030204" pitchFamily="18" charset="0"/>
                                <a:ea typeface="Cambria Math" panose="02040503050406030204" pitchFamily="18" charset="0"/>
                              </a:rPr>
                              <m:t>𝑇</m:t>
                            </m:r>
                          </m:den>
                        </m:f>
                      </m:e>
                    </m:rad>
                    <m:r>
                      <a:rPr lang="en-US" altLang="zh-CN" sz="1600" i="1">
                        <a:solidFill>
                          <a:schemeClr val="dk1"/>
                        </a:solidFill>
                        <a:latin typeface="Cambria Math" panose="02040503050406030204" pitchFamily="18" charset="0"/>
                        <a:ea typeface="Cambria Math" panose="02040503050406030204" pitchFamily="18" charset="0"/>
                      </a:rPr>
                      <m:t>→0</m:t>
                    </m:r>
                  </m:oMath>
                </a14:m>
                <a:r>
                  <a:rPr lang="en-US" altLang="zh-CN" sz="1600" dirty="0">
                    <a:solidFill>
                      <a:schemeClr val="dk1"/>
                    </a:solidFill>
                  </a:rPr>
                  <a:t>, </a:t>
                </a:r>
                <a:br>
                  <a:rPr lang="en-US" altLang="zh-CN" sz="1600" dirty="0">
                    <a:solidFill>
                      <a:schemeClr val="dk1"/>
                    </a:solidFill>
                  </a:rPr>
                </a:br>
                <a:r>
                  <a:rPr lang="en-US" altLang="zh-CN" sz="1600" dirty="0">
                    <a:solidFill>
                      <a:schemeClr val="dk1"/>
                    </a:solidFill>
                  </a:rPr>
                  <a:t>where </a:t>
                </a:r>
                <a14:m>
                  <m:oMath xmlns:m="http://schemas.openxmlformats.org/officeDocument/2006/math">
                    <m:sSup>
                      <m:sSupPr>
                        <m:ctrlPr>
                          <a:rPr lang="en-US" altLang="zh-CN" sz="1900" b="0" i="1" smtClean="0">
                            <a:solidFill>
                              <a:schemeClr val="dk1"/>
                            </a:solidFill>
                            <a:latin typeface="Cambria Math" panose="02040503050406030204" pitchFamily="18" charset="0"/>
                          </a:rPr>
                        </m:ctrlPr>
                      </m:sSupPr>
                      <m:e>
                        <m:r>
                          <a:rPr lang="en-US" altLang="zh-CN" sz="1900" b="0" i="1" smtClean="0">
                            <a:solidFill>
                              <a:schemeClr val="dk1"/>
                            </a:solidFill>
                            <a:latin typeface="Cambria Math" panose="02040503050406030204" pitchFamily="18" charset="0"/>
                          </a:rPr>
                          <m:t>𝑥</m:t>
                        </m:r>
                      </m:e>
                      <m:sup>
                        <m:r>
                          <a:rPr lang="en-US" altLang="zh-CN" sz="1900" b="0" i="1" smtClean="0">
                            <a:solidFill>
                              <a:schemeClr val="dk1"/>
                            </a:solidFill>
                            <a:latin typeface="Cambria Math" panose="02040503050406030204" pitchFamily="18" charset="0"/>
                          </a:rPr>
                          <m:t>∗</m:t>
                        </m:r>
                      </m:sup>
                    </m:sSup>
                    <m:r>
                      <a:rPr lang="en-US" altLang="zh-CN" sz="1900" b="0" i="1" smtClean="0">
                        <a:solidFill>
                          <a:schemeClr val="dk1"/>
                        </a:solidFill>
                        <a:latin typeface="Cambria Math" panose="02040503050406030204" pitchFamily="18" charset="0"/>
                      </a:rPr>
                      <m:t> </m:t>
                    </m:r>
                  </m:oMath>
                </a14:m>
                <a:r>
                  <a:rPr lang="en-US" altLang="zh-CN" sz="1600" dirty="0">
                    <a:solidFill>
                      <a:schemeClr val="dk1"/>
                    </a:solidFill>
                  </a:rPr>
                  <a:t>is the minimizer of a convex function </a:t>
                </a:r>
                <a14:m>
                  <m:oMath xmlns:m="http://schemas.openxmlformats.org/officeDocument/2006/math">
                    <m:r>
                      <a:rPr lang="en-US" altLang="zh-CN" sz="1600" b="0" i="1" smtClean="0">
                        <a:solidFill>
                          <a:schemeClr val="dk1"/>
                        </a:solidFill>
                        <a:latin typeface="Cambria Math" panose="02040503050406030204" pitchFamily="18" charset="0"/>
                      </a:rPr>
                      <m:t>𝑓</m:t>
                    </m:r>
                    <m:r>
                      <a:rPr lang="en-US" altLang="zh-CN" sz="1600" b="0" i="1" smtClean="0">
                        <a:solidFill>
                          <a:schemeClr val="dk1"/>
                        </a:solidFill>
                        <a:latin typeface="Cambria Math" panose="02040503050406030204" pitchFamily="18" charset="0"/>
                      </a:rPr>
                      <m:t>(</m:t>
                    </m:r>
                    <m:r>
                      <a:rPr lang="en-US" altLang="zh-CN" sz="1600" b="0" i="1" smtClean="0">
                        <a:solidFill>
                          <a:schemeClr val="dk1"/>
                        </a:solidFill>
                        <a:latin typeface="Cambria Math" panose="02040503050406030204" pitchFamily="18" charset="0"/>
                      </a:rPr>
                      <m:t>𝑥</m:t>
                    </m:r>
                    <m:r>
                      <a:rPr lang="en-US" altLang="zh-CN" sz="1600" b="0" i="1" smtClean="0">
                        <a:solidFill>
                          <a:schemeClr val="dk1"/>
                        </a:solidFill>
                        <a:latin typeface="Cambria Math" panose="02040503050406030204" pitchFamily="18" charset="0"/>
                      </a:rPr>
                      <m:t>)</m:t>
                    </m:r>
                  </m:oMath>
                </a14:m>
                <a:r>
                  <a:rPr lang="en-US" altLang="zh-CN" sz="1600" dirty="0">
                    <a:solidFill>
                      <a:schemeClr val="dk1"/>
                    </a:solidFill>
                  </a:rPr>
                  <a:t>, </a:t>
                </a:r>
                <a14:m>
                  <m:oMath xmlns:m="http://schemas.openxmlformats.org/officeDocument/2006/math">
                    <m:acc>
                      <m:accPr>
                        <m:chr m:val="̃"/>
                        <m:ctrlPr>
                          <a:rPr lang="en-US" altLang="zh-CN" sz="1600" i="1" dirty="0" smtClean="0">
                            <a:solidFill>
                              <a:schemeClr val="dk1"/>
                            </a:solidFill>
                            <a:latin typeface="Cambria Math" panose="02040503050406030204" pitchFamily="18" charset="0"/>
                          </a:rPr>
                        </m:ctrlPr>
                      </m:accPr>
                      <m:e>
                        <m:r>
                          <a:rPr lang="en-US" altLang="zh-CN" sz="1600" b="0" i="1" dirty="0" smtClean="0">
                            <a:solidFill>
                              <a:schemeClr val="dk1"/>
                            </a:solidFill>
                            <a:latin typeface="Cambria Math" panose="02040503050406030204" pitchFamily="18" charset="0"/>
                          </a:rPr>
                          <m:t>𝑥</m:t>
                        </m:r>
                      </m:e>
                    </m:acc>
                  </m:oMath>
                </a14:m>
                <a:r>
                  <a:rPr lang="en-US" altLang="zh-CN" sz="1600" dirty="0">
                    <a:solidFill>
                      <a:schemeClr val="dk1"/>
                    </a:solidFill>
                  </a:rPr>
                  <a:t> is the training parameters, </a:t>
                </a:r>
                <a14:m>
                  <m:oMath xmlns:m="http://schemas.openxmlformats.org/officeDocument/2006/math">
                    <m:r>
                      <a:rPr lang="en-US" altLang="zh-CN" sz="1600" b="0" i="1" smtClean="0">
                        <a:solidFill>
                          <a:schemeClr val="dk1"/>
                        </a:solidFill>
                        <a:latin typeface="Cambria Math" panose="02040503050406030204" pitchFamily="18" charset="0"/>
                      </a:rPr>
                      <m:t>𝑇</m:t>
                    </m:r>
                  </m:oMath>
                </a14:m>
                <a:r>
                  <a:rPr lang="en-US" altLang="zh-CN" sz="1600" dirty="0">
                    <a:solidFill>
                      <a:schemeClr val="dk1"/>
                    </a:solidFill>
                  </a:rPr>
                  <a:t> is the number of training steps, </a:t>
                </a:r>
                <a14:m>
                  <m:oMath xmlns:m="http://schemas.openxmlformats.org/officeDocument/2006/math">
                    <m:r>
                      <a:rPr lang="en-US" altLang="zh-CN" sz="1600" b="1" i="1" smtClean="0">
                        <a:solidFill>
                          <a:schemeClr val="dk1"/>
                        </a:solidFill>
                        <a:latin typeface="Cambria Math" panose="02040503050406030204" pitchFamily="18" charset="0"/>
                      </a:rPr>
                      <m:t>𝑴</m:t>
                    </m:r>
                  </m:oMath>
                </a14:m>
                <a:r>
                  <a:rPr lang="en-US" altLang="zh-CN" sz="1600" b="1" dirty="0">
                    <a:solidFill>
                      <a:schemeClr val="dk1"/>
                    </a:solidFill>
                  </a:rPr>
                  <a:t> is the number of rows of the model</a:t>
                </a:r>
                <a:r>
                  <a:rPr lang="en-US" altLang="zh-CN" sz="1600" dirty="0">
                    <a:solidFill>
                      <a:schemeClr val="dk1"/>
                    </a:solidFill>
                  </a:rPr>
                  <a:t>, </a:t>
                </a:r>
                <a14:m>
                  <m:oMath xmlns:m="http://schemas.openxmlformats.org/officeDocument/2006/math">
                    <m:r>
                      <a:rPr lang="en-US" altLang="zh-CN" sz="1600" b="0" i="1" smtClean="0">
                        <a:solidFill>
                          <a:schemeClr val="dk1"/>
                        </a:solidFill>
                        <a:latin typeface="Cambria Math" panose="02040503050406030204" pitchFamily="18" charset="0"/>
                      </a:rPr>
                      <m:t>𝑃</m:t>
                    </m:r>
                  </m:oMath>
                </a14:m>
                <a:r>
                  <a:rPr lang="en-US" altLang="zh-CN" sz="1600" dirty="0">
                    <a:solidFill>
                      <a:schemeClr val="dk1"/>
                    </a:solidFill>
                  </a:rPr>
                  <a:t> is the number of workers, </a:t>
                </a:r>
                <a14:m>
                  <m:oMath xmlns:m="http://schemas.openxmlformats.org/officeDocument/2006/math">
                    <m:sSup>
                      <m:sSupPr>
                        <m:ctrlPr>
                          <a:rPr lang="en-US" altLang="zh-CN" sz="1600" b="0" i="1" smtClean="0">
                            <a:solidFill>
                              <a:schemeClr val="dk1"/>
                            </a:solidFill>
                            <a:latin typeface="Cambria Math" panose="02040503050406030204" pitchFamily="18" charset="0"/>
                          </a:rPr>
                        </m:ctrlPr>
                      </m:sSupPr>
                      <m:e>
                        <m:r>
                          <a:rPr lang="en-US" altLang="zh-CN" sz="1600" b="0" i="1" smtClean="0">
                            <a:solidFill>
                              <a:schemeClr val="dk1"/>
                            </a:solidFill>
                            <a:latin typeface="Cambria Math" panose="02040503050406030204" pitchFamily="18" charset="0"/>
                          </a:rPr>
                          <m:t>𝐹</m:t>
                        </m:r>
                      </m:e>
                      <m:sup>
                        <m:r>
                          <a:rPr lang="en-US" altLang="zh-CN" sz="1600" b="0" i="1" smtClean="0">
                            <a:solidFill>
                              <a:schemeClr val="dk1"/>
                            </a:solidFill>
                            <a:latin typeface="Cambria Math" panose="02040503050406030204" pitchFamily="18" charset="0"/>
                          </a:rPr>
                          <m:t>′</m:t>
                        </m:r>
                      </m:sup>
                    </m:sSup>
                    <m:r>
                      <a:rPr lang="en-US" altLang="zh-CN" sz="1600" b="0" i="1" smtClean="0">
                        <a:solidFill>
                          <a:schemeClr val="dk1"/>
                        </a:solidFill>
                        <a:latin typeface="Cambria Math" panose="02040503050406030204" pitchFamily="18" charset="0"/>
                      </a:rPr>
                      <m:t>,</m:t>
                    </m:r>
                    <m:sSup>
                      <m:sSupPr>
                        <m:ctrlPr>
                          <a:rPr lang="en-US" altLang="zh-CN" sz="1600" b="0" i="1" smtClean="0">
                            <a:solidFill>
                              <a:schemeClr val="dk1"/>
                            </a:solidFill>
                            <a:latin typeface="Cambria Math" panose="02040503050406030204" pitchFamily="18" charset="0"/>
                          </a:rPr>
                        </m:ctrlPr>
                      </m:sSupPr>
                      <m:e>
                        <m:r>
                          <a:rPr lang="en-US" altLang="zh-CN" sz="1600" b="0" i="1" smtClean="0">
                            <a:solidFill>
                              <a:schemeClr val="dk1"/>
                            </a:solidFill>
                            <a:latin typeface="Cambria Math" panose="02040503050406030204" pitchFamily="18" charset="0"/>
                          </a:rPr>
                          <m:t>𝐿</m:t>
                        </m:r>
                      </m:e>
                      <m:sup>
                        <m:r>
                          <a:rPr lang="en-US" altLang="zh-CN" sz="1600" b="0" i="1" smtClean="0">
                            <a:solidFill>
                              <a:schemeClr val="dk1"/>
                            </a:solidFill>
                            <a:latin typeface="Cambria Math" panose="02040503050406030204" pitchFamily="18" charset="0"/>
                          </a:rPr>
                          <m:t>′</m:t>
                        </m:r>
                      </m:sup>
                    </m:sSup>
                  </m:oMath>
                </a14:m>
                <a:r>
                  <a:rPr lang="en-US" altLang="zh-CN" sz="1600" dirty="0">
                    <a:solidFill>
                      <a:schemeClr val="dk1"/>
                    </a:solidFill>
                  </a:rPr>
                  <a:t>are constants and </a:t>
                </a:r>
                <a14:m>
                  <m:oMath xmlns:m="http://schemas.openxmlformats.org/officeDocument/2006/math">
                    <m:sSub>
                      <m:sSubPr>
                        <m:ctrlPr>
                          <a:rPr lang="en-US" altLang="zh-CN" sz="1600" i="1" smtClean="0">
                            <a:solidFill>
                              <a:schemeClr val="dk1"/>
                            </a:solidFill>
                            <a:latin typeface="Cambria Math" panose="02040503050406030204" pitchFamily="18" charset="0"/>
                          </a:rPr>
                        </m:ctrlPr>
                      </m:sSubPr>
                      <m:e>
                        <m:r>
                          <a:rPr lang="en-US" altLang="zh-CN" sz="1600" b="0" i="1" smtClean="0">
                            <a:solidFill>
                              <a:schemeClr val="dk1"/>
                            </a:solidFill>
                            <a:latin typeface="Cambria Math" panose="02040503050406030204" pitchFamily="18" charset="0"/>
                          </a:rPr>
                          <m:t>𝑆</m:t>
                        </m:r>
                      </m:e>
                      <m:sub>
                        <m:r>
                          <a:rPr lang="en-US" altLang="zh-CN" sz="1600" b="0" i="1" smtClean="0">
                            <a:solidFill>
                              <a:schemeClr val="dk1"/>
                            </a:solidFill>
                            <a:latin typeface="Cambria Math" panose="02040503050406030204" pitchFamily="18" charset="0"/>
                          </a:rPr>
                          <m:t>𝑚𝑎𝑥</m:t>
                        </m:r>
                      </m:sub>
                    </m:sSub>
                  </m:oMath>
                </a14:m>
                <a:r>
                  <a:rPr lang="en-US" altLang="zh-CN" sz="1600" dirty="0">
                    <a:solidFill>
                      <a:schemeClr val="dk1"/>
                    </a:solidFill>
                  </a:rPr>
                  <a:t> is the maximal staleness among rows. </a:t>
                </a:r>
              </a:p>
              <a:p>
                <a:pPr marL="603250" lvl="1" indent="0">
                  <a:spcBef>
                    <a:spcPts val="1000"/>
                  </a:spcBef>
                  <a:buClr>
                    <a:schemeClr val="dk1"/>
                  </a:buClr>
                  <a:buSzPts val="1300"/>
                  <a:buNone/>
                </a:pPr>
                <a:r>
                  <a:rPr lang="en-US" altLang="zh-CN" sz="1600" b="0" dirty="0">
                    <a:solidFill>
                      <a:schemeClr val="dk1"/>
                    </a:solidFill>
                  </a:rPr>
                  <a:t>	</a:t>
                </a:r>
                <a:endParaRPr lang="en-US" sz="1600" dirty="0">
                  <a:solidFill>
                    <a:schemeClr val="dk1"/>
                  </a:solidFill>
                </a:endParaRPr>
              </a:p>
            </p:txBody>
          </p:sp>
        </mc:Choice>
        <mc:Fallback xmlns="">
          <p:sp>
            <p:nvSpPr>
              <p:cNvPr id="179" name="Google Shape;179;p31"/>
              <p:cNvSpPr txBox="1">
                <a:spLocks noGrp="1" noRot="1" noChangeAspect="1" noMove="1" noResize="1" noEditPoints="1" noAdjustHandles="1" noChangeArrowheads="1" noChangeShapeType="1" noTextEdit="1"/>
              </p:cNvSpPr>
              <p:nvPr>
                <p:ph type="body" idx="1"/>
              </p:nvPr>
            </p:nvSpPr>
            <p:spPr>
              <a:xfrm>
                <a:off x="-53426" y="1152474"/>
                <a:ext cx="8970089" cy="3793369"/>
              </a:xfrm>
              <a:prstGeom prst="rect">
                <a:avLst/>
              </a:prstGeom>
              <a:blipFill>
                <a:blip r:embed="rId3"/>
                <a:stretch>
                  <a:fillRect t="-322" r="-68"/>
                </a:stretch>
              </a:blipFill>
              <a:ln>
                <a:noFill/>
              </a:ln>
            </p:spPr>
            <p:txBody>
              <a:bodyPr/>
              <a:lstStyle/>
              <a:p>
                <a:r>
                  <a:rPr lang="zh-CN" altLang="en-US">
                    <a:noFill/>
                  </a:rPr>
                  <a:t> </a:t>
                </a:r>
              </a:p>
            </p:txBody>
          </p:sp>
        </mc:Fallback>
      </mc:AlternateContent>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8</a:t>
            </a:fld>
            <a:endParaRPr lang="zh-CN"/>
          </a:p>
        </p:txBody>
      </p:sp>
      <p:grpSp>
        <p:nvGrpSpPr>
          <p:cNvPr id="8" name="组合 7">
            <a:extLst>
              <a:ext uri="{FF2B5EF4-FFF2-40B4-BE49-F238E27FC236}">
                <a16:creationId xmlns:a16="http://schemas.microsoft.com/office/drawing/2014/main" id="{0A6AFD50-4A46-53DF-15A4-1B863CE21179}"/>
              </a:ext>
            </a:extLst>
          </p:cNvPr>
          <p:cNvGrpSpPr/>
          <p:nvPr/>
        </p:nvGrpSpPr>
        <p:grpSpPr>
          <a:xfrm>
            <a:off x="5905100" y="3075272"/>
            <a:ext cx="1953928" cy="1653099"/>
            <a:chOff x="5905100" y="3075272"/>
            <a:chExt cx="1953928" cy="1653099"/>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AFF7C96-56F7-513E-11B7-F43517CF57FA}"/>
                    </a:ext>
                  </a:extLst>
                </p:cNvPr>
                <p:cNvSpPr txBox="1"/>
                <p:nvPr/>
              </p:nvSpPr>
              <p:spPr>
                <a:xfrm>
                  <a:off x="5905100" y="4182452"/>
                  <a:ext cx="1953928" cy="545919"/>
                </a:xfrm>
                <a:prstGeom prst="rect">
                  <a:avLst/>
                </a:prstGeom>
                <a:noFill/>
              </p:spPr>
              <p:txBody>
                <a:bodyPr wrap="square" rtlCol="0">
                  <a:spAutoFit/>
                </a:bodyPr>
                <a:lstStyle/>
                <a:p>
                  <a:r>
                    <a:rPr lang="en-US" altLang="zh-CN" sz="1400" dirty="0">
                      <a:ln w="0"/>
                      <a:solidFill>
                        <a:schemeClr val="accent1"/>
                      </a:solidFill>
                      <a:effectLst>
                        <a:outerShdw blurRad="38100" dist="25400" dir="5400000" algn="ctr" rotWithShape="0">
                          <a:srgbClr val="6E747A">
                            <a:alpha val="43000"/>
                          </a:srgbClr>
                        </a:outerShdw>
                      </a:effectLst>
                    </a:rPr>
                    <a:t>Convergence rate </a:t>
                  </a:r>
                  <a14:m>
                    <m:oMath xmlns:m="http://schemas.openxmlformats.org/officeDocument/2006/math">
                      <m:r>
                        <a:rPr lang="en-US" altLang="zh-CN" sz="140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𝑂</m:t>
                      </m:r>
                      <m:r>
                        <a:rPr lang="en-US" altLang="zh-CN" sz="140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sSup>
                        <m:sSupPr>
                          <m:ctrlPr>
                            <a:rPr lang="en-US" altLang="zh-CN" sz="14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pPr>
                        <m:e>
                          <m:r>
                            <a:rPr lang="en-US" altLang="zh-CN" sz="140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𝑇</m:t>
                          </m:r>
                        </m:e>
                        <m:sup>
                          <m:f>
                            <m:fPr>
                              <m:type m:val="skw"/>
                              <m:ctrlPr>
                                <a:rPr lang="en-US" altLang="zh-CN" sz="14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fPr>
                            <m:num>
                              <m:r>
                                <a:rPr lang="en-US" altLang="zh-CN" sz="140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1</m:t>
                              </m:r>
                            </m:num>
                            <m:den>
                              <m:r>
                                <a:rPr lang="en-US" altLang="zh-CN" sz="140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2</m:t>
                              </m:r>
                            </m:den>
                          </m:f>
                        </m:sup>
                      </m:sSup>
                      <m:r>
                        <a:rPr lang="en-US" altLang="zh-CN" sz="140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oMath>
                  </a14:m>
                  <a:r>
                    <a:rPr lang="en-US" altLang="zh-CN" sz="1400" dirty="0">
                      <a:ln w="0"/>
                      <a:solidFill>
                        <a:schemeClr val="accent1"/>
                      </a:solidFill>
                      <a:effectLst>
                        <a:outerShdw blurRad="38100" dist="25400" dir="5400000" algn="ctr" rotWithShape="0">
                          <a:srgbClr val="6E747A">
                            <a:alpha val="43000"/>
                          </a:srgbClr>
                        </a:outerShdw>
                      </a:effectLst>
                    </a:rPr>
                    <a:t>, same as SSP.</a:t>
                  </a:r>
                  <a:endParaRPr lang="zh-CN" altLang="en-US" dirty="0">
                    <a:ln w="0"/>
                    <a:solidFill>
                      <a:schemeClr val="accent1"/>
                    </a:solidFill>
                    <a:effectLst>
                      <a:outerShdw blurRad="38100" dist="25400" dir="5400000" algn="ctr" rotWithShape="0">
                        <a:srgbClr val="6E747A">
                          <a:alpha val="43000"/>
                        </a:srgbClr>
                      </a:outerShdw>
                    </a:effectLst>
                  </a:endParaRPr>
                </a:p>
              </p:txBody>
            </p:sp>
          </mc:Choice>
          <mc:Fallback xmlns="">
            <p:sp>
              <p:nvSpPr>
                <p:cNvPr id="4" name="文本框 3">
                  <a:extLst>
                    <a:ext uri="{FF2B5EF4-FFF2-40B4-BE49-F238E27FC236}">
                      <a16:creationId xmlns:a16="http://schemas.microsoft.com/office/drawing/2014/main" id="{EAFF7C96-56F7-513E-11B7-F43517CF57FA}"/>
                    </a:ext>
                  </a:extLst>
                </p:cNvPr>
                <p:cNvSpPr txBox="1">
                  <a:spLocks noRot="1" noChangeAspect="1" noMove="1" noResize="1" noEditPoints="1" noAdjustHandles="1" noChangeArrowheads="1" noChangeShapeType="1" noTextEdit="1"/>
                </p:cNvSpPr>
                <p:nvPr/>
              </p:nvSpPr>
              <p:spPr>
                <a:xfrm>
                  <a:off x="5905100" y="4182452"/>
                  <a:ext cx="1953928" cy="545919"/>
                </a:xfrm>
                <a:prstGeom prst="rect">
                  <a:avLst/>
                </a:prstGeom>
                <a:blipFill>
                  <a:blip r:embed="rId4"/>
                  <a:stretch>
                    <a:fillRect l="-1875" t="-2222" r="-4375" b="-50000"/>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9D34B8AB-A977-0987-1780-59AA382CE7EA}"/>
                </a:ext>
              </a:extLst>
            </p:cNvPr>
            <p:cNvCxnSpPr/>
            <p:nvPr/>
          </p:nvCxnSpPr>
          <p:spPr>
            <a:xfrm>
              <a:off x="6367112" y="3075272"/>
              <a:ext cx="404261" cy="11071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9" name="组合 8">
            <a:extLst>
              <a:ext uri="{FF2B5EF4-FFF2-40B4-BE49-F238E27FC236}">
                <a16:creationId xmlns:a16="http://schemas.microsoft.com/office/drawing/2014/main" id="{B10040DE-C8A2-F7B0-D060-2B26FB272BB7}"/>
              </a:ext>
            </a:extLst>
          </p:cNvPr>
          <p:cNvGrpSpPr/>
          <p:nvPr/>
        </p:nvGrpSpPr>
        <p:grpSpPr>
          <a:xfrm>
            <a:off x="5263789" y="2263973"/>
            <a:ext cx="2432411" cy="811299"/>
            <a:chOff x="5263789" y="2263973"/>
            <a:chExt cx="2432411" cy="811299"/>
          </a:xfrm>
        </p:grpSpPr>
        <p:sp>
          <p:nvSpPr>
            <p:cNvPr id="5" name="矩形 4">
              <a:extLst>
                <a:ext uri="{FF2B5EF4-FFF2-40B4-BE49-F238E27FC236}">
                  <a16:creationId xmlns:a16="http://schemas.microsoft.com/office/drawing/2014/main" id="{016C062D-E84E-6E96-C285-FC35D8BA35E5}"/>
                </a:ext>
              </a:extLst>
            </p:cNvPr>
            <p:cNvSpPr/>
            <p:nvPr/>
          </p:nvSpPr>
          <p:spPr>
            <a:xfrm>
              <a:off x="5381368" y="2571750"/>
              <a:ext cx="1519881" cy="503522"/>
            </a:xfrm>
            <a:prstGeom prst="rect">
              <a:avLst/>
            </a:prstGeom>
            <a:noFill/>
            <a:ln w="190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722CC74-7815-3A4C-6873-65D2827DE1E6}"/>
                </a:ext>
              </a:extLst>
            </p:cNvPr>
            <p:cNvSpPr txBox="1"/>
            <p:nvPr/>
          </p:nvSpPr>
          <p:spPr>
            <a:xfrm>
              <a:off x="5263789" y="2263973"/>
              <a:ext cx="2432411" cy="307777"/>
            </a:xfrm>
            <a:prstGeom prst="rect">
              <a:avLst/>
            </a:prstGeom>
            <a:noFill/>
          </p:spPr>
          <p:txBody>
            <a:bodyPr wrap="square" rtlCol="0">
              <a:spAutoFit/>
            </a:bodyPr>
            <a:lstStyle/>
            <a:p>
              <a:r>
                <a:rPr lang="en-US" altLang="zh-CN" dirty="0">
                  <a:solidFill>
                    <a:srgbClr val="FF0000"/>
                  </a:solidFill>
                </a:rPr>
                <a:t>Convergence of rows</a:t>
              </a:r>
              <a:endParaRPr lang="zh-CN" altLang="en-US"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990"/>
              <a:buNone/>
            </a:pPr>
            <a:r>
              <a:rPr lang="zh-CN" sz="2320" dirty="0"/>
              <a:t>ROG: </a:t>
            </a:r>
            <a:r>
              <a:rPr lang="zh-CN" sz="2400" dirty="0"/>
              <a:t>ROw-Granulated, High Performance and Robust</a:t>
            </a:r>
            <a:endParaRPr sz="2320" dirty="0"/>
          </a:p>
        </p:txBody>
      </p:sp>
      <p:sp>
        <p:nvSpPr>
          <p:cNvPr id="179" name="Google Shape;179;p31"/>
          <p:cNvSpPr txBox="1">
            <a:spLocks noGrp="1"/>
          </p:cNvSpPr>
          <p:nvPr>
            <p:ph type="body" idx="1"/>
          </p:nvPr>
        </p:nvSpPr>
        <p:spPr>
          <a:xfrm>
            <a:off x="51069" y="1151370"/>
            <a:ext cx="8970089" cy="3511847"/>
          </a:xfrm>
          <a:prstGeom prst="rect">
            <a:avLst/>
          </a:prstGeom>
          <a:noFill/>
          <a:ln>
            <a:noFill/>
          </a:ln>
        </p:spPr>
        <p:txBody>
          <a:bodyPr spcFirstLastPara="1" wrap="square" lIns="91425" tIns="91425" rIns="91425" bIns="91425" anchor="t" anchorCtr="0">
            <a:normAutofit lnSpcReduction="10000"/>
          </a:bodyPr>
          <a:lstStyle/>
          <a:p>
            <a:pPr>
              <a:lnSpc>
                <a:spcPct val="105000"/>
              </a:lnSpc>
              <a:buClr>
                <a:schemeClr val="dk1"/>
              </a:buClr>
              <a:buFont typeface="Arial" panose="020B0604020202020204"/>
              <a:buChar char="➢"/>
            </a:pPr>
            <a:r>
              <a:rPr lang="en-US" altLang="zh-CN" dirty="0">
                <a:solidFill>
                  <a:schemeClr val="dk1"/>
                </a:solidFill>
              </a:rPr>
              <a:t>Challenge 2: How to schedule the transmission of rows to achieve </a:t>
            </a:r>
            <a:r>
              <a:rPr lang="en-US" altLang="zh-CN" b="1" dirty="0">
                <a:solidFill>
                  <a:srgbClr val="FF0000"/>
                </a:solidFill>
              </a:rPr>
              <a:t>2Gs</a:t>
            </a:r>
            <a:r>
              <a:rPr lang="zh-CN" altLang="en-US" dirty="0">
                <a:solidFill>
                  <a:schemeClr val="dk1"/>
                </a:solidFill>
              </a:rPr>
              <a:t>？</a:t>
            </a:r>
            <a:endParaRPr lang="en-US" altLang="zh-CN" dirty="0">
              <a:solidFill>
                <a:schemeClr val="dk1"/>
              </a:solidFill>
            </a:endParaRPr>
          </a:p>
          <a:p>
            <a:pPr lvl="1" indent="-311150">
              <a:spcBef>
                <a:spcPts val="1000"/>
              </a:spcBef>
              <a:buClr>
                <a:schemeClr val="dk1"/>
              </a:buClr>
              <a:buSzPts val="1300"/>
            </a:pPr>
            <a:r>
              <a:rPr lang="en-US" altLang="zh-CN" sz="1600" dirty="0">
                <a:solidFill>
                  <a:schemeClr val="dk1"/>
                </a:solidFill>
              </a:rPr>
              <a:t>Adaptive Transmission Protocol (ATP) to balance transmission time </a:t>
            </a:r>
            <a:r>
              <a:rPr lang="en-US" altLang="zh-CN" sz="1600" dirty="0">
                <a:solidFill>
                  <a:schemeClr val="tx1"/>
                </a:solidFill>
              </a:rPr>
              <a:t>(</a:t>
            </a:r>
            <a:r>
              <a:rPr lang="en-US" altLang="zh-CN" sz="1600" b="1" dirty="0">
                <a:solidFill>
                  <a:srgbClr val="FF0000"/>
                </a:solidFill>
              </a:rPr>
              <a:t>G1</a:t>
            </a:r>
            <a:r>
              <a:rPr lang="en-US" altLang="zh-CN" sz="1600" dirty="0">
                <a:solidFill>
                  <a:schemeClr val="tx1"/>
                </a:solidFill>
              </a:rPr>
              <a:t>):</a:t>
            </a:r>
          </a:p>
          <a:p>
            <a:pPr lvl="2" indent="-311150">
              <a:spcBef>
                <a:spcPts val="1000"/>
              </a:spcBef>
              <a:buClr>
                <a:schemeClr val="dk1"/>
              </a:buClr>
              <a:buSzPts val="1300"/>
            </a:pPr>
            <a:r>
              <a:rPr lang="en-US" altLang="zh-CN" sz="1600" dirty="0">
                <a:solidFill>
                  <a:schemeClr val="tx1"/>
                </a:solidFill>
              </a:rPr>
              <a:t>Select a transmission time.</a:t>
            </a:r>
          </a:p>
          <a:p>
            <a:pPr lvl="2" indent="-311150">
              <a:spcBef>
                <a:spcPts val="1000"/>
              </a:spcBef>
              <a:buClr>
                <a:schemeClr val="dk1"/>
              </a:buClr>
              <a:buSzPts val="1300"/>
            </a:pPr>
            <a:r>
              <a:rPr lang="en-US" altLang="zh-CN" sz="1600" dirty="0">
                <a:solidFill>
                  <a:schemeClr val="tx1"/>
                </a:solidFill>
              </a:rPr>
              <a:t>During this transmission time: non-straggler transmit rows at best effort; </a:t>
            </a:r>
            <a:br>
              <a:rPr lang="en-US" altLang="zh-CN" sz="1600" dirty="0">
                <a:solidFill>
                  <a:schemeClr val="tx1"/>
                </a:solidFill>
              </a:rPr>
            </a:br>
            <a:r>
              <a:rPr lang="en-US" altLang="zh-CN" sz="1600" dirty="0">
                <a:solidFill>
                  <a:schemeClr val="tx1"/>
                </a:solidFill>
              </a:rPr>
              <a:t>stragglers transmit a minimal number of rows.</a:t>
            </a:r>
          </a:p>
          <a:p>
            <a:pPr lvl="3" indent="-311150">
              <a:spcBef>
                <a:spcPts val="1000"/>
              </a:spcBef>
              <a:buClr>
                <a:schemeClr val="dk1"/>
              </a:buClr>
              <a:buSzPts val="1300"/>
            </a:pPr>
            <a:r>
              <a:rPr lang="en-US" altLang="zh-CN" sz="1600" dirty="0">
                <a:solidFill>
                  <a:schemeClr val="tx1"/>
                </a:solidFill>
              </a:rPr>
              <a:t>Balance transmission time among non-stragglers.</a:t>
            </a:r>
          </a:p>
          <a:p>
            <a:pPr lvl="3" indent="-311150">
              <a:spcBef>
                <a:spcPts val="1000"/>
              </a:spcBef>
              <a:buClr>
                <a:schemeClr val="dk1"/>
              </a:buClr>
              <a:buSzPts val="1300"/>
            </a:pPr>
            <a:r>
              <a:rPr lang="en-US" altLang="zh-CN" sz="1600" dirty="0">
                <a:solidFill>
                  <a:schemeClr val="tx1"/>
                </a:solidFill>
              </a:rPr>
              <a:t>Stragglers fall behind slower and catch up quicker.</a:t>
            </a:r>
          </a:p>
          <a:p>
            <a:pPr lvl="2" indent="-311150">
              <a:spcBef>
                <a:spcPts val="1000"/>
              </a:spcBef>
              <a:buClr>
                <a:schemeClr val="dk1"/>
              </a:buClr>
              <a:buSzPts val="1300"/>
            </a:pPr>
            <a:r>
              <a:rPr lang="en-US" altLang="zh-CN" sz="1600" dirty="0">
                <a:solidFill>
                  <a:schemeClr val="tx1"/>
                </a:solidFill>
              </a:rPr>
              <a:t>Only stall when certain rows trigger the staleness threshold.</a:t>
            </a:r>
          </a:p>
          <a:p>
            <a:pPr lvl="1" indent="-311150">
              <a:spcBef>
                <a:spcPts val="1000"/>
              </a:spcBef>
              <a:buClr>
                <a:schemeClr val="dk1"/>
              </a:buClr>
              <a:buSzPts val="1300"/>
            </a:pPr>
            <a:r>
              <a:rPr lang="en-US" altLang="zh-CN" sz="1600" dirty="0">
                <a:solidFill>
                  <a:schemeClr val="dk1"/>
                </a:solidFill>
              </a:rPr>
              <a:t>Transmit gradient rows with more contribution to training accuracy first (</a:t>
            </a:r>
            <a:r>
              <a:rPr lang="en-US" altLang="zh-CN" sz="1600" b="1" dirty="0">
                <a:solidFill>
                  <a:srgbClr val="FF0000"/>
                </a:solidFill>
              </a:rPr>
              <a:t>G2</a:t>
            </a:r>
            <a:r>
              <a:rPr lang="en-US" altLang="zh-CN" sz="1600" dirty="0">
                <a:solidFill>
                  <a:schemeClr val="dk1"/>
                </a:solidFill>
              </a:rPr>
              <a:t>).</a:t>
            </a:r>
          </a:p>
          <a:p>
            <a:pPr lvl="1" indent="-311150">
              <a:spcBef>
                <a:spcPts val="1000"/>
              </a:spcBef>
              <a:buClr>
                <a:schemeClr val="dk1"/>
              </a:buClr>
              <a:buSzPts val="1300"/>
            </a:pPr>
            <a:endParaRPr lang="en-US" sz="1600" dirty="0">
              <a:solidFill>
                <a:schemeClr val="dk1"/>
              </a:solidFill>
            </a:endParaRPr>
          </a:p>
        </p:txBody>
      </p:sp>
      <p:sp>
        <p:nvSpPr>
          <p:cNvPr id="3" name="灯片编号占位符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CN" smtClean="0"/>
              <a:t>9</a:t>
            </a:fld>
            <a:endParaRPr lang="zh-CN"/>
          </a:p>
        </p:txBody>
      </p:sp>
      <p:pic>
        <p:nvPicPr>
          <p:cNvPr id="6" name="Google Shape;180;p31">
            <a:extLst>
              <a:ext uri="{FF2B5EF4-FFF2-40B4-BE49-F238E27FC236}">
                <a16:creationId xmlns:a16="http://schemas.microsoft.com/office/drawing/2014/main" id="{0932D644-9880-90E1-E1D8-22AA6F1E31B7}"/>
              </a:ext>
            </a:extLst>
          </p:cNvPr>
          <p:cNvPicPr preferRelativeResize="0"/>
          <p:nvPr/>
        </p:nvPicPr>
        <p:blipFill rotWithShape="1">
          <a:blip r:embed="rId3"/>
          <a:srcRect/>
          <a:stretch>
            <a:fillRect/>
          </a:stretch>
        </p:blipFill>
        <p:spPr>
          <a:xfrm>
            <a:off x="7793580" y="1605313"/>
            <a:ext cx="301225" cy="282594"/>
          </a:xfrm>
          <a:prstGeom prst="rect">
            <a:avLst/>
          </a:prstGeom>
          <a:noFill/>
          <a:ln>
            <a:noFill/>
          </a:ln>
        </p:spPr>
      </p:pic>
      <p:pic>
        <p:nvPicPr>
          <p:cNvPr id="9" name="Google Shape;180;p31">
            <a:extLst>
              <a:ext uri="{FF2B5EF4-FFF2-40B4-BE49-F238E27FC236}">
                <a16:creationId xmlns:a16="http://schemas.microsoft.com/office/drawing/2014/main" id="{BD9FDDC0-A762-9D59-56BC-FA114EC9461B}"/>
              </a:ext>
            </a:extLst>
          </p:cNvPr>
          <p:cNvPicPr preferRelativeResize="0"/>
          <p:nvPr/>
        </p:nvPicPr>
        <p:blipFill rotWithShape="1">
          <a:blip r:embed="rId3"/>
          <a:srcRect/>
          <a:stretch>
            <a:fillRect/>
          </a:stretch>
        </p:blipFill>
        <p:spPr>
          <a:xfrm>
            <a:off x="7932437" y="4148059"/>
            <a:ext cx="301225" cy="282594"/>
          </a:xfrm>
          <a:prstGeom prst="rect">
            <a:avLst/>
          </a:prstGeom>
          <a:noFill/>
          <a:ln>
            <a:noFill/>
          </a:ln>
        </p:spPr>
      </p:pic>
    </p:spTree>
    <p:extLst>
      <p:ext uri="{BB962C8B-B14F-4D97-AF65-F5344CB8AC3E}">
        <p14:creationId xmlns:p14="http://schemas.microsoft.com/office/powerpoint/2010/main" val="342021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9">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9">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RmYzZmYjE1NTVjNzA0NWY0YTc1Y2E2ZTIyYjQ0MjQifQ=="/>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7A52E8EC2E114C9080509A20F96944" ma:contentTypeVersion="2" ma:contentTypeDescription="Create a new document." ma:contentTypeScope="" ma:versionID="7b20bdd2c79136bf54f70cbe083b83e9">
  <xsd:schema xmlns:xsd="http://www.w3.org/2001/XMLSchema" xmlns:xs="http://www.w3.org/2001/XMLSchema" xmlns:p="http://schemas.microsoft.com/office/2006/metadata/properties" xmlns:ns3="38a21e8e-3fd1-45f8-b696-90dad76e6cad" targetNamespace="http://schemas.microsoft.com/office/2006/metadata/properties" ma:root="true" ma:fieldsID="a178526f2d1a086e20b8d7ed5e36567a" ns3:_="">
    <xsd:import namespace="38a21e8e-3fd1-45f8-b696-90dad76e6cad"/>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a21e8e-3fd1-45f8-b696-90dad76e6c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20EE22-6C58-4CE1-A05C-F6ABFBE63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a21e8e-3fd1-45f8-b696-90dad76e6c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E417C5-161B-4554-9430-41B5C1A0BC8F}">
  <ds:schemaRefs>
    <ds:schemaRef ds:uri="http://schemas.microsoft.com/office/2006/documentManagement/types"/>
    <ds:schemaRef ds:uri="http://purl.org/dc/terms/"/>
    <ds:schemaRef ds:uri="http://purl.org/dc/dcmitype/"/>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38a21e8e-3fd1-45f8-b696-90dad76e6cad"/>
    <ds:schemaRef ds:uri="http://purl.org/dc/elements/1.1/"/>
  </ds:schemaRefs>
</ds:datastoreItem>
</file>

<file path=customXml/itemProps3.xml><?xml version="1.0" encoding="utf-8"?>
<ds:datastoreItem xmlns:ds="http://schemas.openxmlformats.org/officeDocument/2006/customXml" ds:itemID="{EE0E812D-4F4F-4663-86BD-4A4C1C262F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2981</TotalTime>
  <Words>3523</Words>
  <Application>Microsoft Office PowerPoint</Application>
  <PresentationFormat>全屏显示(16:9)</PresentationFormat>
  <Paragraphs>246</Paragraphs>
  <Slides>16</Slides>
  <Notes>15</Notes>
  <HiddenSlides>0</HiddenSlides>
  <MMClips>3</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PingFangSC-Regular</vt:lpstr>
      <vt:lpstr>Arial</vt:lpstr>
      <vt:lpstr>Calibri</vt:lpstr>
      <vt:lpstr>Cambria Math</vt:lpstr>
      <vt:lpstr>Simple Light</vt:lpstr>
      <vt:lpstr>ROG: A High Performance and Robust Distributed Training System for Robotic IoT</vt:lpstr>
      <vt:lpstr>Motivation</vt:lpstr>
      <vt:lpstr>Existing Distributed Training over Robotic IoT</vt:lpstr>
      <vt:lpstr>Problems of Distributed Training over Robotic IoT</vt:lpstr>
      <vt:lpstr>Rethinking Distributed Training for Robotic IoT </vt:lpstr>
      <vt:lpstr>Why Existing Work Can Not Achieve 2Gs</vt:lpstr>
      <vt:lpstr>From Model Granularity to Row Granularity</vt:lpstr>
      <vt:lpstr>ROG: ROw-Granulated, High Performance and Robust</vt:lpstr>
      <vt:lpstr>ROG: ROw-Granulated, High Performance and Robust</vt:lpstr>
      <vt:lpstr>Implementation and Evaluation</vt:lpstr>
      <vt:lpstr>Evaluation Questions</vt:lpstr>
      <vt:lpstr>End-to-End Performance</vt:lpstr>
      <vt:lpstr>Microevents: How ROG Handles the Straggler Effect</vt:lpstr>
      <vt:lpstr>ROG’s Performance on Various Applications and Environments</vt:lpstr>
      <vt:lpstr>Conclusion</vt:lpstr>
      <vt:lpstr>Future work on Robotic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ROG: A High Performance and Robust Distributed Training System for Robotic IoT</dc:title>
  <dc:creator>孙泽锴</dc:creator>
  <cp:lastModifiedBy>孙 泽锴</cp:lastModifiedBy>
  <cp:revision>67</cp:revision>
  <dcterms:created xsi:type="dcterms:W3CDTF">2022-09-24T12:08:00Z</dcterms:created>
  <dcterms:modified xsi:type="dcterms:W3CDTF">2023-02-14T12:30:54Z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F07F2BADF26D47498291D61EE73A998F</vt:lpwstr>
  </property>
  <property fmtid="{D5CDD505-2E9C-101B-9397-08002B2CF9AE}" pid="3" name="KSOProductBuildVer">
    <vt:lpwstr>2052-11.1.0.12358</vt:lpwstr>
  </property>
  <property fmtid="{D5CDD505-2E9C-101B-9397-08002B2CF9AE}" pid="4" name="ContentTypeId">
    <vt:lpwstr>0x010100807A52E8EC2E114C9080509A20F96944</vt:lpwstr>
  </property>
</Properties>
</file>